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82" r:id="rId7"/>
    <p:sldId id="283" r:id="rId8"/>
    <p:sldId id="286" r:id="rId9"/>
    <p:sldId id="262" r:id="rId10"/>
    <p:sldId id="293" r:id="rId11"/>
    <p:sldId id="294" r:id="rId12"/>
    <p:sldId id="290" r:id="rId13"/>
    <p:sldId id="263" r:id="rId14"/>
    <p:sldId id="271" r:id="rId15"/>
    <p:sldId id="289" r:id="rId16"/>
    <p:sldId id="276" r:id="rId17"/>
    <p:sldId id="265" r:id="rId18"/>
    <p:sldId id="266" r:id="rId19"/>
    <p:sldId id="287" r:id="rId20"/>
    <p:sldId id="273" r:id="rId21"/>
    <p:sldId id="292" r:id="rId22"/>
    <p:sldId id="268" r:id="rId23"/>
    <p:sldId id="297" r:id="rId24"/>
    <p:sldId id="284" r:id="rId25"/>
    <p:sldId id="269" r:id="rId26"/>
    <p:sldId id="270" r:id="rId27"/>
    <p:sldId id="274" r:id="rId28"/>
    <p:sldId id="295" r:id="rId29"/>
    <p:sldId id="277" r:id="rId30"/>
    <p:sldId id="278" r:id="rId31"/>
    <p:sldId id="267" r:id="rId32"/>
    <p:sldId id="272" r:id="rId33"/>
    <p:sldId id="280" r:id="rId34"/>
    <p:sldId id="291" r:id="rId35"/>
    <p:sldId id="281" r:id="rId36"/>
    <p:sldId id="285" r:id="rId37"/>
    <p:sldId id="275" r:id="rId38"/>
    <p:sldId id="296" r:id="rId39"/>
    <p:sldId id="288" r:id="rId40"/>
  </p:sldIdLst>
  <p:sldSz cx="12192000" cy="6858000"/>
  <p:notesSz cx="6797675" cy="9926638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122" d="100"/>
          <a:sy n="122" d="100"/>
        </p:scale>
        <p:origin x="96" y="1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55C42-E9DD-45A7-94B2-B529F26ED96B}" type="datetimeFigureOut">
              <a:rPr lang="cs-CZ" smtClean="0"/>
              <a:t>07.08.2024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5A2B8-B1E4-4492-927E-1EB934DBDCA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734434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55C42-E9DD-45A7-94B2-B529F26ED96B}" type="datetimeFigureOut">
              <a:rPr lang="cs-CZ" smtClean="0"/>
              <a:t>07.08.2024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5A2B8-B1E4-4492-927E-1EB934DBDCA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833504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55C42-E9DD-45A7-94B2-B529F26ED96B}" type="datetimeFigureOut">
              <a:rPr lang="cs-CZ" smtClean="0"/>
              <a:t>07.08.2024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5A2B8-B1E4-4492-927E-1EB934DBDCA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46232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55C42-E9DD-45A7-94B2-B529F26ED96B}" type="datetimeFigureOut">
              <a:rPr lang="cs-CZ" smtClean="0"/>
              <a:t>07.08.2024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5A2B8-B1E4-4492-927E-1EB934DBDCA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288640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55C42-E9DD-45A7-94B2-B529F26ED96B}" type="datetimeFigureOut">
              <a:rPr lang="cs-CZ" smtClean="0"/>
              <a:t>07.08.2024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5A2B8-B1E4-4492-927E-1EB934DBDCA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0966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55C42-E9DD-45A7-94B2-B529F26ED96B}" type="datetimeFigureOut">
              <a:rPr lang="cs-CZ" smtClean="0"/>
              <a:t>07.08.2024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5A2B8-B1E4-4492-927E-1EB934DBDCA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191011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55C42-E9DD-45A7-94B2-B529F26ED96B}" type="datetimeFigureOut">
              <a:rPr lang="cs-CZ" smtClean="0"/>
              <a:t>07.08.2024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5A2B8-B1E4-4492-927E-1EB934DBDCA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21987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55C42-E9DD-45A7-94B2-B529F26ED96B}" type="datetimeFigureOut">
              <a:rPr lang="cs-CZ" smtClean="0"/>
              <a:t>07.08.2024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5A2B8-B1E4-4492-927E-1EB934DBDCA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302614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55C42-E9DD-45A7-94B2-B529F26ED96B}" type="datetimeFigureOut">
              <a:rPr lang="cs-CZ" smtClean="0"/>
              <a:t>07.08.2024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5A2B8-B1E4-4492-927E-1EB934DBDCA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502091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55C42-E9DD-45A7-94B2-B529F26ED96B}" type="datetimeFigureOut">
              <a:rPr lang="cs-CZ" smtClean="0"/>
              <a:t>07.08.2024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5A2B8-B1E4-4492-927E-1EB934DBDCA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78059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55C42-E9DD-45A7-94B2-B529F26ED96B}" type="datetimeFigureOut">
              <a:rPr lang="cs-CZ" smtClean="0"/>
              <a:t>07.08.2024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5A2B8-B1E4-4492-927E-1EB934DBDCA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326412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955C42-E9DD-45A7-94B2-B529F26ED96B}" type="datetimeFigureOut">
              <a:rPr lang="cs-CZ" smtClean="0"/>
              <a:t>07.08.2024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95A2B8-B1E4-4492-927E-1EB934DBDCA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2406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png"/><Relationship Id="rId10" Type="http://schemas.openxmlformats.org/officeDocument/2006/relationships/image" Target="../media/image55.jpeg"/><Relationship Id="rId4" Type="http://schemas.openxmlformats.org/officeDocument/2006/relationships/image" Target="../media/image49.jpeg"/><Relationship Id="rId9" Type="http://schemas.openxmlformats.org/officeDocument/2006/relationships/image" Target="../media/image5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jpg"/><Relationship Id="rId4" Type="http://schemas.openxmlformats.org/officeDocument/2006/relationships/image" Target="../media/image7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jpeg"/><Relationship Id="rId3" Type="http://schemas.openxmlformats.org/officeDocument/2006/relationships/image" Target="../media/image96.jpeg"/><Relationship Id="rId7" Type="http://schemas.openxmlformats.org/officeDocument/2006/relationships/image" Target="../media/image100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jpeg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jpeg"/><Relationship Id="rId3" Type="http://schemas.openxmlformats.org/officeDocument/2006/relationships/image" Target="../media/image103.jpeg"/><Relationship Id="rId7" Type="http://schemas.openxmlformats.org/officeDocument/2006/relationships/image" Target="../media/image107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jpeg"/><Relationship Id="rId5" Type="http://schemas.openxmlformats.org/officeDocument/2006/relationships/image" Target="../media/image105.jpeg"/><Relationship Id="rId10" Type="http://schemas.openxmlformats.org/officeDocument/2006/relationships/image" Target="../media/image110.jpeg"/><Relationship Id="rId4" Type="http://schemas.openxmlformats.org/officeDocument/2006/relationships/image" Target="../media/image104.jpeg"/><Relationship Id="rId9" Type="http://schemas.openxmlformats.org/officeDocument/2006/relationships/image" Target="../media/image109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254510" y="622924"/>
            <a:ext cx="118082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800" b="1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DYLEŇSKO – ČUPŘINSKÝ HŘBET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618078" y="4911509"/>
            <a:ext cx="1108106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VEGETACE, BOTANICKY ZAJÍMAVÉ LOKALITY</a:t>
            </a:r>
          </a:p>
          <a:p>
            <a:pPr algn="ctr"/>
            <a:endParaRPr lang="cs-CZ" sz="1400" dirty="0">
              <a:solidFill>
                <a:schemeClr val="accent6">
                  <a:lumMod val="50000"/>
                </a:schemeClr>
              </a:solidFill>
              <a:latin typeface="Arial Black" panose="020B0A04020102020204" pitchFamily="34" charset="0"/>
            </a:endParaRPr>
          </a:p>
          <a:p>
            <a:pPr algn="ctr"/>
            <a:endParaRPr lang="cs-CZ" sz="1400" dirty="0">
              <a:solidFill>
                <a:schemeClr val="accent6">
                  <a:lumMod val="50000"/>
                </a:schemeClr>
              </a:solidFill>
              <a:latin typeface="Arial Black" panose="020B0A04020102020204" pitchFamily="34" charset="0"/>
            </a:endParaRPr>
          </a:p>
          <a:p>
            <a:pPr algn="ctr"/>
            <a:endParaRPr lang="cs-CZ" sz="1400" dirty="0">
              <a:solidFill>
                <a:schemeClr val="accent6">
                  <a:lumMod val="50000"/>
                </a:schemeClr>
              </a:solidFill>
              <a:latin typeface="Arial Black" panose="020B0A04020102020204" pitchFamily="34" charset="0"/>
            </a:endParaRPr>
          </a:p>
          <a:p>
            <a:pPr algn="ctr"/>
            <a:endParaRPr lang="cs-CZ" sz="1400" dirty="0">
              <a:solidFill>
                <a:schemeClr val="accent6">
                  <a:lumMod val="50000"/>
                </a:schemeClr>
              </a:solidFill>
              <a:latin typeface="Arial Black" panose="020B0A04020102020204" pitchFamily="34" charset="0"/>
            </a:endParaRPr>
          </a:p>
          <a:p>
            <a:pPr algn="ctr"/>
            <a:r>
              <a:rPr lang="cs-CZ" sz="2400" dirty="0">
                <a:solidFill>
                  <a:schemeClr val="accent6">
                    <a:lumMod val="50000"/>
                  </a:schemeClr>
                </a:solidFill>
              </a:rPr>
              <a:t>Miroslav Trégler, </a:t>
            </a:r>
            <a:r>
              <a:rPr lang="cs-CZ" sz="2400" dirty="0" err="1">
                <a:solidFill>
                  <a:schemeClr val="accent6">
                    <a:lumMod val="50000"/>
                  </a:schemeClr>
                </a:solidFill>
              </a:rPr>
              <a:t>MěÚ</a:t>
            </a:r>
            <a:r>
              <a:rPr lang="cs-CZ" sz="2400" dirty="0">
                <a:solidFill>
                  <a:schemeClr val="accent6">
                    <a:lumMod val="50000"/>
                  </a:schemeClr>
                </a:solidFill>
              </a:rPr>
              <a:t> Mariánské Lázně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078" y="1576430"/>
            <a:ext cx="2778154" cy="3145458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54"/>
          <a:stretch/>
        </p:blipFill>
        <p:spPr>
          <a:xfrm>
            <a:off x="3517823" y="1576430"/>
            <a:ext cx="2787018" cy="3145458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958" y="1576430"/>
            <a:ext cx="2361736" cy="3148981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75" t="36941" r="5745" b="1"/>
          <a:stretch/>
        </p:blipFill>
        <p:spPr>
          <a:xfrm>
            <a:off x="8946811" y="1576430"/>
            <a:ext cx="2715284" cy="3145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5577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 descr="Obsah obrázku voda, rostlina, venku, květina&#10;&#10;Popis byl vytvořen automaticky">
            <a:extLst>
              <a:ext uri="{FF2B5EF4-FFF2-40B4-BE49-F238E27FC236}">
                <a16:creationId xmlns:a16="http://schemas.microsoft.com/office/drawing/2014/main" id="{62A0238A-4637-E8C6-41B7-965DF33C61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67" b="9651"/>
          <a:stretch/>
        </p:blipFill>
        <p:spPr>
          <a:xfrm>
            <a:off x="3551854" y="3095911"/>
            <a:ext cx="3088004" cy="3231358"/>
          </a:xfrm>
        </p:spPr>
      </p:pic>
      <p:pic>
        <p:nvPicPr>
          <p:cNvPr id="7" name="Obrázek 6" descr="Obsah obrázku rostlina, květina, žlutá, venku&#10;&#10;Popis byl vytvořen automaticky">
            <a:extLst>
              <a:ext uri="{FF2B5EF4-FFF2-40B4-BE49-F238E27FC236}">
                <a16:creationId xmlns:a16="http://schemas.microsoft.com/office/drawing/2014/main" id="{C38B27A6-6025-242B-45DC-AE5AAFFD1AB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55" r="8111"/>
          <a:stretch/>
        </p:blipFill>
        <p:spPr>
          <a:xfrm>
            <a:off x="419878" y="3095911"/>
            <a:ext cx="3004457" cy="3231358"/>
          </a:xfrm>
          <a:prstGeom prst="rect">
            <a:avLst/>
          </a:prstGeom>
        </p:spPr>
      </p:pic>
      <p:pic>
        <p:nvPicPr>
          <p:cNvPr id="9" name="Obrázek 8" descr="Obsah obrázku venku, tráva, obloha, Přírodní krajina&#10;&#10;Popis byl vytvořen automaticky">
            <a:extLst>
              <a:ext uri="{FF2B5EF4-FFF2-40B4-BE49-F238E27FC236}">
                <a16:creationId xmlns:a16="http://schemas.microsoft.com/office/drawing/2014/main" id="{996D9271-968D-1026-3513-D323F7FB51A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2557" y="158618"/>
            <a:ext cx="4919565" cy="6559420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439D5225-23BD-43A7-A3CD-A8D62BB45A18}"/>
              </a:ext>
            </a:extLst>
          </p:cNvPr>
          <p:cNvSpPr txBox="1"/>
          <p:nvPr/>
        </p:nvSpPr>
        <p:spPr>
          <a:xfrm>
            <a:off x="419878" y="158618"/>
            <a:ext cx="6263952" cy="280076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cs-CZ" sz="1600" dirty="0">
                <a:solidFill>
                  <a:schemeClr val="accent2">
                    <a:lumMod val="50000"/>
                  </a:schemeClr>
                </a:solidFill>
              </a:rPr>
              <a:t>Jde o </a:t>
            </a:r>
            <a:r>
              <a:rPr lang="cs-CZ" sz="1600" b="1" dirty="0">
                <a:solidFill>
                  <a:schemeClr val="accent2">
                    <a:lumMod val="50000"/>
                  </a:schemeClr>
                </a:solidFill>
              </a:rPr>
              <a:t>pramennou oblast potoka </a:t>
            </a:r>
            <a:r>
              <a:rPr lang="cs-CZ" sz="1600" b="1" dirty="0" err="1">
                <a:solidFill>
                  <a:schemeClr val="accent2">
                    <a:lumMod val="50000"/>
                  </a:schemeClr>
                </a:solidFill>
              </a:rPr>
              <a:t>Pfarrbühlbachu</a:t>
            </a:r>
            <a:r>
              <a:rPr lang="cs-CZ" sz="1600" dirty="0">
                <a:solidFill>
                  <a:schemeClr val="accent2">
                    <a:lumMod val="50000"/>
                  </a:schemeClr>
                </a:solidFill>
              </a:rPr>
              <a:t>, který odtéká k sousedům do Bavorska.  Stromové patro je tvořeno převážně </a:t>
            </a:r>
            <a:r>
              <a:rPr lang="cs-CZ" sz="1600" b="1" dirty="0">
                <a:solidFill>
                  <a:schemeClr val="accent2">
                    <a:lumMod val="50000"/>
                  </a:schemeClr>
                </a:solidFill>
              </a:rPr>
              <a:t>borovicí lesní</a:t>
            </a:r>
            <a:r>
              <a:rPr lang="cs-CZ" sz="1600" dirty="0">
                <a:solidFill>
                  <a:schemeClr val="accent2">
                    <a:lumMod val="50000"/>
                  </a:schemeClr>
                </a:solidFill>
              </a:rPr>
              <a:t>, dále </a:t>
            </a:r>
            <a:r>
              <a:rPr lang="cs-CZ" sz="1600" b="1" dirty="0">
                <a:solidFill>
                  <a:schemeClr val="accent2">
                    <a:lumMod val="50000"/>
                  </a:schemeClr>
                </a:solidFill>
              </a:rPr>
              <a:t>smrkem</a:t>
            </a:r>
            <a:r>
              <a:rPr lang="cs-CZ" sz="1600" dirty="0">
                <a:solidFill>
                  <a:schemeClr val="accent2">
                    <a:lumMod val="50000"/>
                  </a:schemeClr>
                </a:solidFill>
              </a:rPr>
              <a:t> či </a:t>
            </a:r>
            <a:r>
              <a:rPr lang="cs-CZ" sz="1600" b="1" dirty="0">
                <a:solidFill>
                  <a:schemeClr val="accent2">
                    <a:lumMod val="50000"/>
                  </a:schemeClr>
                </a:solidFill>
              </a:rPr>
              <a:t>břízou</a:t>
            </a:r>
            <a:r>
              <a:rPr lang="cs-CZ" sz="1600" dirty="0">
                <a:solidFill>
                  <a:schemeClr val="accent2">
                    <a:lumMod val="50000"/>
                  </a:schemeClr>
                </a:solidFill>
              </a:rPr>
              <a:t>, v keřovém místy hojná </a:t>
            </a:r>
            <a:r>
              <a:rPr lang="cs-CZ" sz="1600" b="1" dirty="0">
                <a:solidFill>
                  <a:schemeClr val="accent2">
                    <a:lumMod val="50000"/>
                  </a:schemeClr>
                </a:solidFill>
              </a:rPr>
              <a:t>borůvka</a:t>
            </a:r>
            <a:r>
              <a:rPr lang="cs-CZ" sz="1600" dirty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cs-CZ" sz="1600" b="1" dirty="0">
                <a:solidFill>
                  <a:schemeClr val="accent2">
                    <a:lumMod val="50000"/>
                  </a:schemeClr>
                </a:solidFill>
              </a:rPr>
              <a:t>krušina olšová (</a:t>
            </a:r>
            <a:r>
              <a:rPr lang="cs-CZ" sz="1600" b="1" i="1" dirty="0" err="1">
                <a:solidFill>
                  <a:schemeClr val="accent2">
                    <a:lumMod val="50000"/>
                  </a:schemeClr>
                </a:solidFill>
              </a:rPr>
              <a:t>Frangula</a:t>
            </a:r>
            <a:r>
              <a:rPr lang="cs-CZ" sz="1600" b="1" i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cs-CZ" sz="1600" b="1" i="1" dirty="0" err="1">
                <a:solidFill>
                  <a:schemeClr val="accent2">
                    <a:lumMod val="50000"/>
                  </a:schemeClr>
                </a:solidFill>
              </a:rPr>
              <a:t>alnus</a:t>
            </a:r>
            <a:r>
              <a:rPr lang="cs-CZ" sz="1600" b="1" dirty="0">
                <a:solidFill>
                  <a:schemeClr val="accent2">
                    <a:lumMod val="50000"/>
                  </a:schemeClr>
                </a:solidFill>
              </a:rPr>
              <a:t>)</a:t>
            </a:r>
            <a:r>
              <a:rPr lang="cs-CZ" sz="1600" dirty="0">
                <a:solidFill>
                  <a:schemeClr val="accent2">
                    <a:lumMod val="50000"/>
                  </a:schemeClr>
                </a:solidFill>
              </a:rPr>
              <a:t>, můžeme zde vidět i </a:t>
            </a:r>
            <a:r>
              <a:rPr lang="cs-CZ" sz="1600" b="1" dirty="0">
                <a:solidFill>
                  <a:schemeClr val="accent2">
                    <a:lumMod val="50000"/>
                  </a:schemeClr>
                </a:solidFill>
              </a:rPr>
              <a:t>jalovec obecný (</a:t>
            </a:r>
            <a:r>
              <a:rPr lang="cs-CZ" sz="1600" b="1" i="1" dirty="0" err="1">
                <a:solidFill>
                  <a:schemeClr val="accent2">
                    <a:lumMod val="50000"/>
                  </a:schemeClr>
                </a:solidFill>
              </a:rPr>
              <a:t>Juniperus</a:t>
            </a:r>
            <a:r>
              <a:rPr lang="cs-CZ" sz="1600" b="1" i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cs-CZ" sz="1600" b="1" i="1" dirty="0" err="1">
                <a:solidFill>
                  <a:schemeClr val="accent2">
                    <a:lumMod val="50000"/>
                  </a:schemeClr>
                </a:solidFill>
              </a:rPr>
              <a:t>communis</a:t>
            </a:r>
            <a:r>
              <a:rPr lang="cs-CZ" sz="1600" b="1" dirty="0">
                <a:solidFill>
                  <a:schemeClr val="accent2">
                    <a:lumMod val="50000"/>
                  </a:schemeClr>
                </a:solidFill>
              </a:rPr>
              <a:t>)</a:t>
            </a:r>
            <a:r>
              <a:rPr lang="cs-CZ" sz="1600" dirty="0">
                <a:solidFill>
                  <a:schemeClr val="accent2">
                    <a:lumMod val="50000"/>
                  </a:schemeClr>
                </a:solidFill>
              </a:rPr>
              <a:t>. V podrostu </a:t>
            </a:r>
            <a:r>
              <a:rPr lang="cs-CZ" sz="1600" b="1" dirty="0">
                <a:solidFill>
                  <a:schemeClr val="accent2">
                    <a:lumMod val="50000"/>
                  </a:schemeClr>
                </a:solidFill>
              </a:rPr>
              <a:t>rašeliníky (</a:t>
            </a:r>
            <a:r>
              <a:rPr lang="cs-CZ" sz="1600" b="1" i="1" dirty="0" err="1">
                <a:solidFill>
                  <a:schemeClr val="accent2">
                    <a:lumMod val="50000"/>
                  </a:schemeClr>
                </a:solidFill>
              </a:rPr>
              <a:t>Sphagnum</a:t>
            </a:r>
            <a:r>
              <a:rPr lang="cs-CZ" sz="1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cs-CZ" sz="1600" b="1" dirty="0" err="1">
                <a:solidFill>
                  <a:schemeClr val="accent2">
                    <a:lumMod val="50000"/>
                  </a:schemeClr>
                </a:solidFill>
              </a:rPr>
              <a:t>sp</a:t>
            </a:r>
            <a:r>
              <a:rPr lang="cs-CZ" sz="1600" b="1" dirty="0">
                <a:solidFill>
                  <a:schemeClr val="accent2">
                    <a:lumMod val="50000"/>
                  </a:schemeClr>
                </a:solidFill>
              </a:rPr>
              <a:t>.)</a:t>
            </a:r>
            <a:r>
              <a:rPr lang="cs-CZ" sz="1600" dirty="0">
                <a:solidFill>
                  <a:schemeClr val="accent2">
                    <a:lumMod val="50000"/>
                  </a:schemeClr>
                </a:solidFill>
              </a:rPr>
              <a:t>, řada </a:t>
            </a:r>
            <a:r>
              <a:rPr lang="cs-CZ" sz="1600" b="1" dirty="0">
                <a:solidFill>
                  <a:schemeClr val="accent2">
                    <a:lumMod val="50000"/>
                  </a:schemeClr>
                </a:solidFill>
              </a:rPr>
              <a:t>ostřic (</a:t>
            </a:r>
            <a:r>
              <a:rPr lang="cs-CZ" sz="1600" b="1" i="1" dirty="0" err="1">
                <a:solidFill>
                  <a:schemeClr val="accent2">
                    <a:lumMod val="50000"/>
                  </a:schemeClr>
                </a:solidFill>
              </a:rPr>
              <a:t>Carex</a:t>
            </a:r>
            <a:r>
              <a:rPr lang="cs-CZ" sz="1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cs-CZ" sz="1600" b="1" dirty="0" err="1">
                <a:solidFill>
                  <a:schemeClr val="accent2">
                    <a:lumMod val="50000"/>
                  </a:schemeClr>
                </a:solidFill>
              </a:rPr>
              <a:t>sp</a:t>
            </a:r>
            <a:r>
              <a:rPr lang="cs-CZ" sz="1600" b="1" dirty="0">
                <a:solidFill>
                  <a:schemeClr val="accent2">
                    <a:lumMod val="50000"/>
                  </a:schemeClr>
                </a:solidFill>
              </a:rPr>
              <a:t>.)</a:t>
            </a:r>
            <a:r>
              <a:rPr lang="cs-CZ" sz="1600" dirty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cs-CZ" sz="1600" b="1" dirty="0">
                <a:solidFill>
                  <a:schemeClr val="accent2">
                    <a:lumMod val="50000"/>
                  </a:schemeClr>
                </a:solidFill>
              </a:rPr>
              <a:t>přeslička říční (</a:t>
            </a:r>
            <a:r>
              <a:rPr lang="cs-CZ" sz="1600" b="1" i="1" dirty="0" err="1">
                <a:solidFill>
                  <a:schemeClr val="accent2">
                    <a:lumMod val="50000"/>
                  </a:schemeClr>
                </a:solidFill>
              </a:rPr>
              <a:t>Equisetum</a:t>
            </a:r>
            <a:r>
              <a:rPr lang="cs-CZ" sz="1600" b="1" i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cs-CZ" sz="1600" b="1" i="1" dirty="0" err="1">
                <a:solidFill>
                  <a:schemeClr val="accent2">
                    <a:lumMod val="50000"/>
                  </a:schemeClr>
                </a:solidFill>
              </a:rPr>
              <a:t>fluviatile</a:t>
            </a:r>
            <a:r>
              <a:rPr lang="cs-CZ" sz="1600" b="1" dirty="0">
                <a:solidFill>
                  <a:schemeClr val="accent2">
                    <a:lumMod val="50000"/>
                  </a:schemeClr>
                </a:solidFill>
              </a:rPr>
              <a:t>)</a:t>
            </a:r>
            <a:r>
              <a:rPr lang="cs-CZ" sz="1600" dirty="0">
                <a:solidFill>
                  <a:schemeClr val="accent2">
                    <a:lumMod val="50000"/>
                  </a:schemeClr>
                </a:solidFill>
              </a:rPr>
              <a:t>, z nápadnějších bylin např. </a:t>
            </a:r>
            <a:r>
              <a:rPr lang="cs-CZ" sz="1600" b="1" dirty="0">
                <a:solidFill>
                  <a:schemeClr val="accent2">
                    <a:lumMod val="50000"/>
                  </a:schemeClr>
                </a:solidFill>
              </a:rPr>
              <a:t>blatouch bahenní (</a:t>
            </a:r>
            <a:r>
              <a:rPr lang="cs-CZ" sz="1600" b="1" i="1" dirty="0" err="1">
                <a:solidFill>
                  <a:schemeClr val="accent2">
                    <a:lumMod val="50000"/>
                  </a:schemeClr>
                </a:solidFill>
              </a:rPr>
              <a:t>Caltha</a:t>
            </a:r>
            <a:r>
              <a:rPr lang="cs-CZ" sz="1600" b="1" i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cs-CZ" sz="1600" b="1" i="1" dirty="0" err="1">
                <a:solidFill>
                  <a:schemeClr val="accent2">
                    <a:lumMod val="50000"/>
                  </a:schemeClr>
                </a:solidFill>
              </a:rPr>
              <a:t>palustris</a:t>
            </a:r>
            <a:r>
              <a:rPr lang="cs-CZ" sz="1600" b="1" dirty="0">
                <a:solidFill>
                  <a:schemeClr val="accent2">
                    <a:lumMod val="50000"/>
                  </a:schemeClr>
                </a:solidFill>
              </a:rPr>
              <a:t>)</a:t>
            </a:r>
            <a:r>
              <a:rPr lang="cs-CZ" sz="1600" dirty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cs-CZ" sz="1600" b="1" dirty="0">
                <a:solidFill>
                  <a:schemeClr val="accent2">
                    <a:lumMod val="50000"/>
                  </a:schemeClr>
                </a:solidFill>
              </a:rPr>
              <a:t>kozlík dvoudomý (</a:t>
            </a:r>
            <a:r>
              <a:rPr lang="cs-CZ" sz="1600" b="1" i="1" dirty="0">
                <a:solidFill>
                  <a:schemeClr val="accent2">
                    <a:lumMod val="50000"/>
                  </a:schemeClr>
                </a:solidFill>
              </a:rPr>
              <a:t>Valeriana </a:t>
            </a:r>
            <a:r>
              <a:rPr lang="cs-CZ" sz="1600" b="1" i="1" dirty="0" err="1">
                <a:solidFill>
                  <a:schemeClr val="accent2">
                    <a:lumMod val="50000"/>
                  </a:schemeClr>
                </a:solidFill>
              </a:rPr>
              <a:t>dioica</a:t>
            </a:r>
            <a:r>
              <a:rPr lang="cs-CZ" sz="1600" b="1" dirty="0">
                <a:solidFill>
                  <a:schemeClr val="accent2">
                    <a:lumMod val="50000"/>
                  </a:schemeClr>
                </a:solidFill>
              </a:rPr>
              <a:t>)</a:t>
            </a:r>
            <a:r>
              <a:rPr lang="cs-CZ" sz="1600" dirty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cs-CZ" sz="1600" b="1" dirty="0">
                <a:solidFill>
                  <a:schemeClr val="accent2">
                    <a:lumMod val="50000"/>
                  </a:schemeClr>
                </a:solidFill>
              </a:rPr>
              <a:t>mochna bahenní (</a:t>
            </a:r>
            <a:r>
              <a:rPr lang="cs-CZ" sz="1600" b="1" i="1" dirty="0" err="1">
                <a:solidFill>
                  <a:schemeClr val="accent2">
                    <a:lumMod val="50000"/>
                  </a:schemeClr>
                </a:solidFill>
              </a:rPr>
              <a:t>Potentilla</a:t>
            </a:r>
            <a:r>
              <a:rPr lang="cs-CZ" sz="1600" b="1" i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cs-CZ" sz="1600" b="1" i="1" dirty="0" err="1">
                <a:solidFill>
                  <a:schemeClr val="accent2">
                    <a:lumMod val="50000"/>
                  </a:schemeClr>
                </a:solidFill>
              </a:rPr>
              <a:t>palustris</a:t>
            </a:r>
            <a:r>
              <a:rPr lang="cs-CZ" sz="1600" b="1" dirty="0">
                <a:solidFill>
                  <a:schemeClr val="accent2">
                    <a:lumMod val="50000"/>
                  </a:schemeClr>
                </a:solidFill>
              </a:rPr>
              <a:t>)</a:t>
            </a:r>
            <a:r>
              <a:rPr lang="cs-CZ" sz="1600" dirty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cs-CZ" sz="1600" b="1" dirty="0">
                <a:solidFill>
                  <a:schemeClr val="accent2">
                    <a:lumMod val="50000"/>
                  </a:schemeClr>
                </a:solidFill>
              </a:rPr>
              <a:t>řeřišnice hořká (</a:t>
            </a:r>
            <a:r>
              <a:rPr lang="cs-CZ" sz="1600" b="1" i="1" dirty="0" err="1">
                <a:solidFill>
                  <a:schemeClr val="accent2">
                    <a:lumMod val="50000"/>
                  </a:schemeClr>
                </a:solidFill>
              </a:rPr>
              <a:t>Cardamine</a:t>
            </a:r>
            <a:r>
              <a:rPr lang="cs-CZ" sz="1600" b="1" i="1" dirty="0">
                <a:solidFill>
                  <a:schemeClr val="accent2">
                    <a:lumMod val="50000"/>
                  </a:schemeClr>
                </a:solidFill>
              </a:rPr>
              <a:t> amara</a:t>
            </a:r>
            <a:r>
              <a:rPr lang="cs-CZ" sz="1600" b="1" dirty="0">
                <a:solidFill>
                  <a:schemeClr val="accent2">
                    <a:lumMod val="50000"/>
                  </a:schemeClr>
                </a:solidFill>
              </a:rPr>
              <a:t>)</a:t>
            </a:r>
            <a:r>
              <a:rPr lang="cs-CZ" sz="1600" dirty="0">
                <a:solidFill>
                  <a:schemeClr val="accent2">
                    <a:lumMod val="50000"/>
                  </a:schemeClr>
                </a:solidFill>
              </a:rPr>
              <a:t> či zvláště chráněná </a:t>
            </a:r>
            <a:r>
              <a:rPr lang="cs-CZ" sz="1600" b="1" dirty="0">
                <a:solidFill>
                  <a:schemeClr val="accent2">
                    <a:lumMod val="50000"/>
                  </a:schemeClr>
                </a:solidFill>
              </a:rPr>
              <a:t>vachta trojlistá (</a:t>
            </a:r>
            <a:r>
              <a:rPr lang="cs-CZ" sz="1600" b="1" i="1" dirty="0" err="1">
                <a:solidFill>
                  <a:schemeClr val="accent2">
                    <a:lumMod val="50000"/>
                  </a:schemeClr>
                </a:solidFill>
              </a:rPr>
              <a:t>Menyanthes</a:t>
            </a:r>
            <a:r>
              <a:rPr lang="cs-CZ" sz="1600" b="1" i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cs-CZ" sz="1600" b="1" i="1" dirty="0" err="1">
                <a:solidFill>
                  <a:schemeClr val="accent2">
                    <a:lumMod val="50000"/>
                  </a:schemeClr>
                </a:solidFill>
              </a:rPr>
              <a:t>trifoliata</a:t>
            </a:r>
            <a:r>
              <a:rPr lang="cs-CZ" sz="1600" b="1" dirty="0">
                <a:solidFill>
                  <a:schemeClr val="accent2">
                    <a:lumMod val="50000"/>
                  </a:schemeClr>
                </a:solidFill>
              </a:rPr>
              <a:t>)</a:t>
            </a:r>
            <a:r>
              <a:rPr lang="cs-CZ" sz="1600" dirty="0">
                <a:solidFill>
                  <a:schemeClr val="accent2">
                    <a:lumMod val="50000"/>
                  </a:schemeClr>
                </a:solidFill>
              </a:rPr>
              <a:t>. V trvale zamokřených místech se objevují plodnice zajímavé houby </a:t>
            </a:r>
            <a:r>
              <a:rPr lang="cs-CZ" sz="1600" b="1" dirty="0" err="1">
                <a:solidFill>
                  <a:schemeClr val="accent2">
                    <a:lumMod val="50000"/>
                  </a:schemeClr>
                </a:solidFill>
              </a:rPr>
              <a:t>čapulky</a:t>
            </a:r>
            <a:r>
              <a:rPr lang="cs-CZ" sz="1600" b="1" dirty="0">
                <a:solidFill>
                  <a:schemeClr val="accent2">
                    <a:lumMod val="50000"/>
                  </a:schemeClr>
                </a:solidFill>
              </a:rPr>
              <a:t> bahenní (</a:t>
            </a:r>
            <a:r>
              <a:rPr lang="cs-CZ" sz="1600" b="1" i="1" dirty="0" err="1">
                <a:solidFill>
                  <a:schemeClr val="accent2">
                    <a:lumMod val="50000"/>
                  </a:schemeClr>
                </a:solidFill>
              </a:rPr>
              <a:t>Mitrula</a:t>
            </a:r>
            <a:r>
              <a:rPr lang="cs-CZ" sz="1600" b="1" i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cs-CZ" sz="1600" b="1" i="1" dirty="0" err="1">
                <a:solidFill>
                  <a:schemeClr val="accent2">
                    <a:lumMod val="50000"/>
                  </a:schemeClr>
                </a:solidFill>
              </a:rPr>
              <a:t>paludosa</a:t>
            </a:r>
            <a:r>
              <a:rPr lang="cs-CZ" sz="1600" b="1" dirty="0">
                <a:solidFill>
                  <a:schemeClr val="accent2">
                    <a:lumMod val="50000"/>
                  </a:schemeClr>
                </a:solidFill>
              </a:rPr>
              <a:t>)</a:t>
            </a:r>
            <a:r>
              <a:rPr lang="cs-CZ" sz="1600" dirty="0">
                <a:solidFill>
                  <a:schemeClr val="accent2">
                    <a:lumMod val="50000"/>
                  </a:schemeClr>
                </a:solidFill>
              </a:rPr>
              <a:t>.  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08AE1E11-80C1-8F08-4E3C-BA76AF0F059F}"/>
              </a:ext>
            </a:extLst>
          </p:cNvPr>
          <p:cNvSpPr txBox="1"/>
          <p:nvPr/>
        </p:nvSpPr>
        <p:spPr>
          <a:xfrm>
            <a:off x="419878" y="6385169"/>
            <a:ext cx="3004457" cy="3385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1600" b="1" dirty="0">
                <a:solidFill>
                  <a:schemeClr val="accent2">
                    <a:lumMod val="50000"/>
                  </a:schemeClr>
                </a:solidFill>
              </a:rPr>
              <a:t>blatouch bahenní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60EAB133-6092-0154-D76F-F0DEED77D24D}"/>
              </a:ext>
            </a:extLst>
          </p:cNvPr>
          <p:cNvSpPr txBox="1"/>
          <p:nvPr/>
        </p:nvSpPr>
        <p:spPr>
          <a:xfrm>
            <a:off x="3551854" y="6385169"/>
            <a:ext cx="3088004" cy="3385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1600" b="1" dirty="0">
                <a:solidFill>
                  <a:schemeClr val="accent2">
                    <a:lumMod val="50000"/>
                  </a:schemeClr>
                </a:solidFill>
              </a:rPr>
              <a:t>vachta trojlistá</a:t>
            </a:r>
          </a:p>
        </p:txBody>
      </p:sp>
    </p:spTree>
    <p:extLst>
      <p:ext uri="{BB962C8B-B14F-4D97-AF65-F5344CB8AC3E}">
        <p14:creationId xmlns:p14="http://schemas.microsoft.com/office/powerpoint/2010/main" val="37240003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 descr="Obsah obrázku houba, hlenky, venku, tráva&#10;&#10;Popis byl vytvořen automaticky">
            <a:extLst>
              <a:ext uri="{FF2B5EF4-FFF2-40B4-BE49-F238E27FC236}">
                <a16:creationId xmlns:a16="http://schemas.microsoft.com/office/drawing/2014/main" id="{48159502-D6C7-360A-C589-72AB13D808D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16" b="20000"/>
          <a:stretch/>
        </p:blipFill>
        <p:spPr>
          <a:xfrm>
            <a:off x="5435767" y="117229"/>
            <a:ext cx="6094856" cy="6158525"/>
          </a:xfrm>
          <a:prstGeom prst="rect">
            <a:avLst/>
          </a:prstGeom>
          <a:effectLst/>
        </p:spPr>
      </p:pic>
      <p:pic>
        <p:nvPicPr>
          <p:cNvPr id="9" name="Obrázek 8" descr="Obsah obrázku rostlina, květina, venku, flóra&#10;&#10;Popis byl vytvořen automaticky">
            <a:extLst>
              <a:ext uri="{FF2B5EF4-FFF2-40B4-BE49-F238E27FC236}">
                <a16:creationId xmlns:a16="http://schemas.microsoft.com/office/drawing/2014/main" id="{1736993A-35F7-CD87-9D81-0B30FE5E1E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377" y="117229"/>
            <a:ext cx="4618893" cy="6158525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BCBBC434-8360-EC73-5BF5-31D3D3F5D84E}"/>
              </a:ext>
            </a:extLst>
          </p:cNvPr>
          <p:cNvSpPr txBox="1"/>
          <p:nvPr/>
        </p:nvSpPr>
        <p:spPr>
          <a:xfrm>
            <a:off x="661377" y="6346092"/>
            <a:ext cx="4618893" cy="3385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1600" b="1" dirty="0">
                <a:solidFill>
                  <a:schemeClr val="accent2">
                    <a:lumMod val="50000"/>
                  </a:schemeClr>
                </a:solidFill>
              </a:rPr>
              <a:t>mochna bahenní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567732D1-ACBA-9DED-1863-4255896F6D46}"/>
              </a:ext>
            </a:extLst>
          </p:cNvPr>
          <p:cNvSpPr txBox="1"/>
          <p:nvPr/>
        </p:nvSpPr>
        <p:spPr>
          <a:xfrm>
            <a:off x="5435767" y="6346092"/>
            <a:ext cx="6094856" cy="3385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1600" b="1" dirty="0" err="1">
                <a:solidFill>
                  <a:schemeClr val="accent2">
                    <a:lumMod val="50000"/>
                  </a:schemeClr>
                </a:solidFill>
              </a:rPr>
              <a:t>čapulka</a:t>
            </a:r>
            <a:r>
              <a:rPr lang="cs-CZ" sz="1600" b="1" dirty="0">
                <a:solidFill>
                  <a:schemeClr val="accent2">
                    <a:lumMod val="50000"/>
                  </a:schemeClr>
                </a:solidFill>
              </a:rPr>
              <a:t> bahenní</a:t>
            </a:r>
          </a:p>
        </p:txBody>
      </p:sp>
    </p:spTree>
    <p:extLst>
      <p:ext uri="{BB962C8B-B14F-4D97-AF65-F5344CB8AC3E}">
        <p14:creationId xmlns:p14="http://schemas.microsoft.com/office/powerpoint/2010/main" val="6797705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84"/>
          <a:stretch/>
        </p:blipFill>
        <p:spPr>
          <a:xfrm>
            <a:off x="7017954" y="283778"/>
            <a:ext cx="4925869" cy="6290443"/>
          </a:xfrm>
        </p:spPr>
      </p:pic>
      <p:sp>
        <p:nvSpPr>
          <p:cNvPr id="7" name="Obdélník 6"/>
          <p:cNvSpPr/>
          <p:nvPr/>
        </p:nvSpPr>
        <p:spPr>
          <a:xfrm>
            <a:off x="228600" y="190343"/>
            <a:ext cx="6613633" cy="175432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cs-CZ" sz="3600" b="1" dirty="0">
                <a:solidFill>
                  <a:schemeClr val="accent2">
                    <a:lumMod val="50000"/>
                  </a:schemeClr>
                </a:solidFill>
              </a:rPr>
              <a:t>LOKALITY PLAVUŇOTVARÝCH A MASOŽRAVEK U BÝVALÉHO OLDŘICHOVA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228600" y="2087463"/>
            <a:ext cx="6613633" cy="452431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cs-CZ" sz="1600" dirty="0">
                <a:solidFill>
                  <a:schemeClr val="accent2">
                    <a:lumMod val="50000"/>
                  </a:schemeClr>
                </a:solidFill>
              </a:rPr>
              <a:t>Plochy jsou pozůstatky blokování sukcese (signální pásy, další plochy se strženým drnem) jednotkami pohraniční stráže při ochraně státních hranic do roku 1990. </a:t>
            </a:r>
          </a:p>
          <a:p>
            <a:pPr algn="just"/>
            <a:endParaRPr lang="cs-CZ" sz="1600" dirty="0">
              <a:solidFill>
                <a:schemeClr val="accent2">
                  <a:lumMod val="50000"/>
                </a:schemeClr>
              </a:solidFill>
            </a:endParaRPr>
          </a:p>
          <a:p>
            <a:pPr algn="just"/>
            <a:r>
              <a:rPr lang="cs-CZ" sz="1600" dirty="0">
                <a:solidFill>
                  <a:schemeClr val="accent2">
                    <a:lumMod val="50000"/>
                  </a:schemeClr>
                </a:solidFill>
              </a:rPr>
              <a:t>V</a:t>
            </a:r>
            <a:r>
              <a:rPr lang="cs-CZ" sz="1600" b="1" dirty="0">
                <a:solidFill>
                  <a:schemeClr val="accent2">
                    <a:lumMod val="50000"/>
                  </a:schemeClr>
                </a:solidFill>
              </a:rPr>
              <a:t> ploše číslo 1 </a:t>
            </a:r>
            <a:r>
              <a:rPr lang="cs-CZ" sz="1600" dirty="0">
                <a:solidFill>
                  <a:schemeClr val="accent2">
                    <a:lumMod val="50000"/>
                  </a:schemeClr>
                </a:solidFill>
              </a:rPr>
              <a:t>se nachází solidní plodná populace </a:t>
            </a:r>
            <a:r>
              <a:rPr lang="cs-CZ" sz="1600" b="1" dirty="0">
                <a:solidFill>
                  <a:schemeClr val="accent2">
                    <a:lumMod val="50000"/>
                  </a:schemeClr>
                </a:solidFill>
              </a:rPr>
              <a:t>vrance jedlového (</a:t>
            </a:r>
            <a:r>
              <a:rPr lang="cs-CZ" sz="1600" b="1" i="1" dirty="0" err="1">
                <a:solidFill>
                  <a:schemeClr val="accent2">
                    <a:lumMod val="50000"/>
                  </a:schemeClr>
                </a:solidFill>
              </a:rPr>
              <a:t>Huperzia</a:t>
            </a:r>
            <a:r>
              <a:rPr lang="cs-CZ" sz="1600" b="1" i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cs-CZ" sz="1600" b="1" i="1" dirty="0" err="1">
                <a:solidFill>
                  <a:schemeClr val="accent2">
                    <a:lumMod val="50000"/>
                  </a:schemeClr>
                </a:solidFill>
              </a:rPr>
              <a:t>selago</a:t>
            </a:r>
            <a:r>
              <a:rPr lang="cs-CZ" sz="1600" b="1" dirty="0">
                <a:solidFill>
                  <a:schemeClr val="accent2">
                    <a:lumMod val="50000"/>
                  </a:schemeClr>
                </a:solidFill>
              </a:rPr>
              <a:t>)</a:t>
            </a:r>
            <a:r>
              <a:rPr lang="cs-CZ" sz="1600" dirty="0">
                <a:solidFill>
                  <a:schemeClr val="accent2">
                    <a:lumMod val="50000"/>
                  </a:schemeClr>
                </a:solidFill>
              </a:rPr>
              <a:t>, v posledních letech se zde objevila masožravá </a:t>
            </a:r>
            <a:r>
              <a:rPr lang="cs-CZ" sz="1600" b="1" dirty="0">
                <a:solidFill>
                  <a:schemeClr val="accent2">
                    <a:lumMod val="50000"/>
                  </a:schemeClr>
                </a:solidFill>
              </a:rPr>
              <a:t>tučnice obecná (</a:t>
            </a:r>
            <a:r>
              <a:rPr lang="cs-CZ" sz="1600" b="1" i="1" dirty="0" err="1">
                <a:solidFill>
                  <a:schemeClr val="accent2">
                    <a:lumMod val="50000"/>
                  </a:schemeClr>
                </a:solidFill>
              </a:rPr>
              <a:t>Pinguicula</a:t>
            </a:r>
            <a:r>
              <a:rPr lang="cs-CZ" sz="1600" b="1" i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cs-CZ" sz="1600" b="1" i="1" dirty="0" err="1">
                <a:solidFill>
                  <a:schemeClr val="accent2">
                    <a:lumMod val="50000"/>
                  </a:schemeClr>
                </a:solidFill>
              </a:rPr>
              <a:t>vulgaris</a:t>
            </a:r>
            <a:r>
              <a:rPr lang="cs-CZ" sz="1600" b="1" dirty="0">
                <a:solidFill>
                  <a:schemeClr val="accent2">
                    <a:lumMod val="50000"/>
                  </a:schemeClr>
                </a:solidFill>
              </a:rPr>
              <a:t>)</a:t>
            </a:r>
            <a:r>
              <a:rPr lang="cs-CZ" sz="1600" dirty="0">
                <a:solidFill>
                  <a:schemeClr val="accent2">
                    <a:lumMod val="50000"/>
                  </a:schemeClr>
                </a:solidFill>
              </a:rPr>
              <a:t>, zatím v několika exemplářích. Od roku 2003 zde provádí občasný management ZO 31/05 ČSOP Planá (vytrhávání a vystřihávání náletu stromků mezi vranci, obnažování drnu pro číření vranců  a teď už i tučnice). Plocha je v posledních letech z velké části rozryta černou zvěří. </a:t>
            </a:r>
          </a:p>
          <a:p>
            <a:pPr algn="just"/>
            <a:endParaRPr lang="cs-CZ" sz="1600" dirty="0">
              <a:solidFill>
                <a:schemeClr val="accent2">
                  <a:lumMod val="50000"/>
                </a:schemeClr>
              </a:solidFill>
            </a:endParaRPr>
          </a:p>
          <a:p>
            <a:pPr algn="just"/>
            <a:r>
              <a:rPr lang="cs-CZ" sz="1600" b="1" dirty="0">
                <a:solidFill>
                  <a:schemeClr val="accent2">
                    <a:lumMod val="50000"/>
                  </a:schemeClr>
                </a:solidFill>
              </a:rPr>
              <a:t>Plocha číslo 2 </a:t>
            </a:r>
            <a:r>
              <a:rPr lang="cs-CZ" sz="1600" dirty="0">
                <a:solidFill>
                  <a:schemeClr val="accent2">
                    <a:lumMod val="50000"/>
                  </a:schemeClr>
                </a:solidFill>
              </a:rPr>
              <a:t>je součástí bývalé signálky a dodnes je zde torzo dřevěné strážní věže. Zájem ochrany přírody a cca 20letá péče ZO 31/05 ČSOP Planá se zde soustředily zejména na snahu udržet nevelkou populaci </a:t>
            </a:r>
            <a:r>
              <a:rPr lang="cs-CZ" sz="1600" b="1" dirty="0" err="1">
                <a:solidFill>
                  <a:schemeClr val="accent2">
                    <a:lumMod val="50000"/>
                  </a:schemeClr>
                </a:solidFill>
              </a:rPr>
              <a:t>plavuňky</a:t>
            </a:r>
            <a:r>
              <a:rPr lang="cs-CZ" sz="1600" b="1" dirty="0">
                <a:solidFill>
                  <a:schemeClr val="accent2">
                    <a:lumMod val="50000"/>
                  </a:schemeClr>
                </a:solidFill>
              </a:rPr>
              <a:t> zaplavované (</a:t>
            </a:r>
            <a:r>
              <a:rPr lang="cs-CZ" sz="1600" b="1" i="1" dirty="0" err="1">
                <a:solidFill>
                  <a:schemeClr val="accent2">
                    <a:lumMod val="50000"/>
                  </a:schemeClr>
                </a:solidFill>
              </a:rPr>
              <a:t>Lycopodiella</a:t>
            </a:r>
            <a:r>
              <a:rPr lang="cs-CZ" sz="1600" b="1" i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cs-CZ" sz="1600" b="1" i="1" dirty="0" err="1">
                <a:solidFill>
                  <a:schemeClr val="accent2">
                    <a:lumMod val="50000"/>
                  </a:schemeClr>
                </a:solidFill>
              </a:rPr>
              <a:t>inundata</a:t>
            </a:r>
            <a:r>
              <a:rPr lang="cs-CZ" sz="1600" b="1" dirty="0">
                <a:solidFill>
                  <a:schemeClr val="accent2">
                    <a:lumMod val="50000"/>
                  </a:schemeClr>
                </a:solidFill>
              </a:rPr>
              <a:t>)</a:t>
            </a:r>
            <a:r>
              <a:rPr lang="cs-CZ" sz="1600" dirty="0">
                <a:solidFill>
                  <a:schemeClr val="accent2">
                    <a:lumMod val="50000"/>
                  </a:schemeClr>
                </a:solidFill>
              </a:rPr>
              <a:t>. To se nejspíše nepodařilo, v posledních letech zde nebyla nalezena. Prováděné zásahy (vyřezávání dřevin, obnažování drnu, zavodňování) však vedly k udržení populací masožravé </a:t>
            </a:r>
            <a:r>
              <a:rPr lang="cs-CZ" sz="1600" b="1" dirty="0">
                <a:solidFill>
                  <a:schemeClr val="accent2">
                    <a:lumMod val="50000"/>
                  </a:schemeClr>
                </a:solidFill>
              </a:rPr>
              <a:t>rosnatky okrouhlolisté (</a:t>
            </a:r>
            <a:r>
              <a:rPr lang="cs-CZ" sz="1600" b="1" i="1" dirty="0" err="1">
                <a:solidFill>
                  <a:schemeClr val="accent2">
                    <a:lumMod val="50000"/>
                  </a:schemeClr>
                </a:solidFill>
              </a:rPr>
              <a:t>Drosera</a:t>
            </a:r>
            <a:r>
              <a:rPr lang="cs-CZ" sz="1600" b="1" i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cs-CZ" sz="1600" b="1" i="1" dirty="0" err="1">
                <a:solidFill>
                  <a:schemeClr val="accent2">
                    <a:lumMod val="50000"/>
                  </a:schemeClr>
                </a:solidFill>
              </a:rPr>
              <a:t>rotundifolia</a:t>
            </a:r>
            <a:r>
              <a:rPr lang="cs-CZ" sz="1600" b="1" i="1" dirty="0">
                <a:solidFill>
                  <a:schemeClr val="accent2">
                    <a:lumMod val="50000"/>
                  </a:schemeClr>
                </a:solidFill>
              </a:rPr>
              <a:t>)  </a:t>
            </a:r>
            <a:r>
              <a:rPr lang="cs-CZ" sz="1600" dirty="0">
                <a:solidFill>
                  <a:schemeClr val="accent2">
                    <a:lumMod val="50000"/>
                  </a:schemeClr>
                </a:solidFill>
              </a:rPr>
              <a:t>a</a:t>
            </a:r>
            <a:r>
              <a:rPr lang="cs-CZ" sz="1600" b="1" dirty="0">
                <a:solidFill>
                  <a:schemeClr val="accent2">
                    <a:lumMod val="50000"/>
                  </a:schemeClr>
                </a:solidFill>
              </a:rPr>
              <a:t> všivce lesního (</a:t>
            </a:r>
            <a:r>
              <a:rPr lang="cs-CZ" sz="1600" b="1" i="1" dirty="0" err="1">
                <a:solidFill>
                  <a:schemeClr val="accent2">
                    <a:lumMod val="50000"/>
                  </a:schemeClr>
                </a:solidFill>
              </a:rPr>
              <a:t>Pedicularis</a:t>
            </a:r>
            <a:r>
              <a:rPr lang="cs-CZ" sz="1600" b="1" i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cs-CZ" sz="1600" b="1" i="1" dirty="0" err="1">
                <a:solidFill>
                  <a:schemeClr val="accent2">
                    <a:lumMod val="50000"/>
                  </a:schemeClr>
                </a:solidFill>
              </a:rPr>
              <a:t>sylvatica</a:t>
            </a:r>
            <a:r>
              <a:rPr lang="cs-CZ" sz="1600" b="1" dirty="0">
                <a:solidFill>
                  <a:schemeClr val="accent2">
                    <a:lumMod val="50000"/>
                  </a:schemeClr>
                </a:solidFill>
              </a:rPr>
              <a:t>)</a:t>
            </a:r>
            <a:r>
              <a:rPr lang="cs-CZ" sz="1600" dirty="0">
                <a:solidFill>
                  <a:schemeClr val="accent2">
                    <a:lumMod val="50000"/>
                  </a:schemeClr>
                </a:solidFill>
              </a:rPr>
              <a:t>.</a:t>
            </a:r>
            <a:r>
              <a:rPr lang="cs-CZ" sz="1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7954" y="3139357"/>
            <a:ext cx="3749894" cy="2661329"/>
          </a:xfrm>
          <a:prstGeom prst="rect">
            <a:avLst/>
          </a:prstGeom>
        </p:spPr>
      </p:pic>
      <p:sp>
        <p:nvSpPr>
          <p:cNvPr id="2" name="TextovéPole 1"/>
          <p:cNvSpPr txBox="1"/>
          <p:nvPr/>
        </p:nvSpPr>
        <p:spPr>
          <a:xfrm>
            <a:off x="7017954" y="5852953"/>
            <a:ext cx="3749894" cy="3385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1600" dirty="0" err="1">
                <a:solidFill>
                  <a:schemeClr val="accent2">
                    <a:lumMod val="50000"/>
                  </a:schemeClr>
                </a:solidFill>
              </a:rPr>
              <a:t>plavuňka</a:t>
            </a:r>
            <a:r>
              <a:rPr lang="cs-CZ" sz="1600" dirty="0">
                <a:solidFill>
                  <a:schemeClr val="accent2">
                    <a:lumMod val="50000"/>
                  </a:schemeClr>
                </a:solidFill>
              </a:rPr>
              <a:t> zaplavovaná</a:t>
            </a:r>
          </a:p>
        </p:txBody>
      </p:sp>
    </p:spTree>
    <p:extLst>
      <p:ext uri="{BB962C8B-B14F-4D97-AF65-F5344CB8AC3E}">
        <p14:creationId xmlns:p14="http://schemas.microsoft.com/office/powerpoint/2010/main" val="33692467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612" y="136776"/>
            <a:ext cx="4949359" cy="6599145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8065" y="136776"/>
            <a:ext cx="6670375" cy="5002781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5318064" y="5339221"/>
            <a:ext cx="6670376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cs-CZ" sz="1600" dirty="0">
                <a:solidFill>
                  <a:schemeClr val="accent2">
                    <a:lumMod val="50000"/>
                  </a:schemeClr>
                </a:solidFill>
              </a:rPr>
              <a:t>Obě fotografie -</a:t>
            </a:r>
            <a:r>
              <a:rPr lang="cs-CZ" sz="1600" b="1" dirty="0">
                <a:solidFill>
                  <a:schemeClr val="accent2">
                    <a:lumMod val="50000"/>
                  </a:schemeClr>
                </a:solidFill>
              </a:rPr>
              <a:t> plocha číslo 2 </a:t>
            </a:r>
            <a:r>
              <a:rPr lang="cs-CZ" sz="1600" dirty="0">
                <a:solidFill>
                  <a:schemeClr val="accent2">
                    <a:lumMod val="50000"/>
                  </a:schemeClr>
                </a:solidFill>
              </a:rPr>
              <a:t>– místo nejspíše už jen historického výskytu </a:t>
            </a:r>
            <a:r>
              <a:rPr lang="cs-CZ" sz="1600" b="1" dirty="0" err="1">
                <a:solidFill>
                  <a:schemeClr val="accent2">
                    <a:lumMod val="50000"/>
                  </a:schemeClr>
                </a:solidFill>
              </a:rPr>
              <a:t>plavuňky</a:t>
            </a:r>
            <a:r>
              <a:rPr lang="cs-CZ" sz="1600" b="1" dirty="0">
                <a:solidFill>
                  <a:schemeClr val="accent2">
                    <a:lumMod val="50000"/>
                  </a:schemeClr>
                </a:solidFill>
              </a:rPr>
              <a:t> zaplavované</a:t>
            </a:r>
          </a:p>
        </p:txBody>
      </p:sp>
    </p:spTree>
    <p:extLst>
      <p:ext uri="{BB962C8B-B14F-4D97-AF65-F5344CB8AC3E}">
        <p14:creationId xmlns:p14="http://schemas.microsoft.com/office/powerpoint/2010/main" val="27901415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718" y="97140"/>
            <a:ext cx="7553543" cy="5665157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06"/>
          <a:stretch/>
        </p:blipFill>
        <p:spPr>
          <a:xfrm>
            <a:off x="7907387" y="97140"/>
            <a:ext cx="4095637" cy="2945606"/>
          </a:xfrm>
          <a:prstGeom prst="rect">
            <a:avLst/>
          </a:prstGeom>
        </p:spPr>
      </p:pic>
      <p:pic>
        <p:nvPicPr>
          <p:cNvPr id="8" name="Zástupný symbol pro obsah 7"/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t="2306" b="3665"/>
          <a:stretch/>
        </p:blipFill>
        <p:spPr>
          <a:xfrm>
            <a:off x="7907387" y="3499945"/>
            <a:ext cx="4095637" cy="2892972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252719" y="5880538"/>
            <a:ext cx="7519682" cy="3385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1600" b="1" dirty="0">
                <a:solidFill>
                  <a:schemeClr val="accent2">
                    <a:lumMod val="50000"/>
                  </a:schemeClr>
                </a:solidFill>
              </a:rPr>
              <a:t>Plocha číslo 1</a:t>
            </a:r>
            <a:r>
              <a:rPr lang="cs-CZ" sz="1600" dirty="0">
                <a:solidFill>
                  <a:schemeClr val="accent2">
                    <a:lumMod val="50000"/>
                  </a:schemeClr>
                </a:solidFill>
              </a:rPr>
              <a:t> před jedním ze zásahů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7907386" y="3102068"/>
            <a:ext cx="4095637" cy="3385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1600" dirty="0">
                <a:solidFill>
                  <a:schemeClr val="accent2">
                    <a:lumMod val="50000"/>
                  </a:schemeClr>
                </a:solidFill>
              </a:rPr>
              <a:t>přízemní listy </a:t>
            </a:r>
            <a:r>
              <a:rPr lang="cs-CZ" sz="1600" b="1" dirty="0">
                <a:solidFill>
                  <a:schemeClr val="accent2">
                    <a:lumMod val="50000"/>
                  </a:schemeClr>
                </a:solidFill>
              </a:rPr>
              <a:t>tučnice obecné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7907387" y="6436474"/>
            <a:ext cx="4095636" cy="3385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1600" b="1" dirty="0">
                <a:solidFill>
                  <a:schemeClr val="accent2">
                    <a:lumMod val="50000"/>
                  </a:schemeClr>
                </a:solidFill>
              </a:rPr>
              <a:t>vranec jedlový</a:t>
            </a:r>
          </a:p>
        </p:txBody>
      </p:sp>
    </p:spTree>
    <p:extLst>
      <p:ext uri="{BB962C8B-B14F-4D97-AF65-F5344CB8AC3E}">
        <p14:creationId xmlns:p14="http://schemas.microsoft.com/office/powerpoint/2010/main" val="40733588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86" t="22092" r="27065"/>
          <a:stretch/>
        </p:blipFill>
        <p:spPr>
          <a:xfrm>
            <a:off x="9603907" y="2561895"/>
            <a:ext cx="2233170" cy="4125541"/>
          </a:xfrm>
        </p:spPr>
      </p:pic>
      <p:sp>
        <p:nvSpPr>
          <p:cNvPr id="5" name="TextovéPole 4"/>
          <p:cNvSpPr txBox="1"/>
          <p:nvPr/>
        </p:nvSpPr>
        <p:spPr>
          <a:xfrm>
            <a:off x="382851" y="102476"/>
            <a:ext cx="11454226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>
                <a:solidFill>
                  <a:schemeClr val="accent2">
                    <a:lumMod val="50000"/>
                  </a:schemeClr>
                </a:solidFill>
              </a:rPr>
              <a:t>U BÝVALÉ ROTY, LOKALITA PLAVUŇOTVARÝCH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3"/>
          <a:srcRect t="6393" b="8254"/>
          <a:stretch/>
        </p:blipFill>
        <p:spPr>
          <a:xfrm>
            <a:off x="382851" y="2561897"/>
            <a:ext cx="5828745" cy="3729971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382851" y="6329754"/>
            <a:ext cx="5828745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1400" dirty="0">
                <a:solidFill>
                  <a:schemeClr val="accent2">
                    <a:lumMod val="50000"/>
                  </a:schemeClr>
                </a:solidFill>
              </a:rPr>
              <a:t>skupinka s </a:t>
            </a:r>
            <a:r>
              <a:rPr lang="cs-CZ" sz="1400" b="1" dirty="0">
                <a:solidFill>
                  <a:schemeClr val="accent2">
                    <a:lumMod val="50000"/>
                  </a:schemeClr>
                </a:solidFill>
              </a:rPr>
              <a:t>vrancem jedlovým </a:t>
            </a:r>
            <a:r>
              <a:rPr lang="cs-CZ" sz="1400" dirty="0">
                <a:solidFill>
                  <a:schemeClr val="accent2">
                    <a:lumMod val="50000"/>
                  </a:schemeClr>
                </a:solidFill>
              </a:rPr>
              <a:t>a pravděpodobně </a:t>
            </a:r>
            <a:r>
              <a:rPr lang="cs-CZ" sz="1400" b="1" dirty="0" err="1">
                <a:solidFill>
                  <a:schemeClr val="accent2">
                    <a:lumMod val="50000"/>
                  </a:schemeClr>
                </a:solidFill>
              </a:rPr>
              <a:t>plavuníkem</a:t>
            </a:r>
            <a:r>
              <a:rPr lang="cs-CZ" sz="14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cs-CZ" sz="1400" b="1" dirty="0" err="1">
                <a:solidFill>
                  <a:schemeClr val="accent2">
                    <a:lumMod val="50000"/>
                  </a:schemeClr>
                </a:solidFill>
              </a:rPr>
              <a:t>Isslerovým</a:t>
            </a:r>
            <a:r>
              <a:rPr lang="cs-CZ" sz="1400" b="1" dirty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cs-CZ" sz="1400" dirty="0">
                <a:solidFill>
                  <a:schemeClr val="accent2">
                    <a:lumMod val="50000"/>
                  </a:schemeClr>
                </a:solidFill>
              </a:rPr>
              <a:t>již historický snímek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6315447" y="6348882"/>
            <a:ext cx="3111561" cy="3385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1600" b="1" dirty="0" err="1">
                <a:solidFill>
                  <a:schemeClr val="accent2">
                    <a:lumMod val="50000"/>
                  </a:schemeClr>
                </a:solidFill>
              </a:rPr>
              <a:t>plavuník</a:t>
            </a:r>
            <a:r>
              <a:rPr lang="cs-CZ" sz="1600" b="1" dirty="0">
                <a:solidFill>
                  <a:schemeClr val="accent2">
                    <a:lumMod val="50000"/>
                  </a:schemeClr>
                </a:solidFill>
              </a:rPr>
              <a:t> zploštělý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382851" y="898634"/>
            <a:ext cx="11454226" cy="156966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cs-CZ" sz="1600" dirty="0">
                <a:solidFill>
                  <a:schemeClr val="accent2">
                    <a:lumMod val="50000"/>
                  </a:schemeClr>
                </a:solidFill>
              </a:rPr>
              <a:t>Pomalu zarůstající pás s nadzemním vedením </a:t>
            </a:r>
            <a:r>
              <a:rPr lang="cs-CZ" sz="1600" b="1" dirty="0">
                <a:solidFill>
                  <a:schemeClr val="accent2">
                    <a:lumMod val="50000"/>
                  </a:schemeClr>
                </a:solidFill>
              </a:rPr>
              <a:t>s výskytem několika taxonů </a:t>
            </a:r>
            <a:r>
              <a:rPr lang="cs-CZ" sz="1600" b="1" dirty="0" err="1">
                <a:solidFill>
                  <a:schemeClr val="accent2">
                    <a:lumMod val="50000"/>
                  </a:schemeClr>
                </a:solidFill>
              </a:rPr>
              <a:t>plavuňotvarých</a:t>
            </a:r>
            <a:r>
              <a:rPr lang="cs-CZ" sz="1600" b="1" dirty="0">
                <a:solidFill>
                  <a:schemeClr val="accent2">
                    <a:lumMod val="50000"/>
                  </a:schemeClr>
                </a:solidFill>
              </a:rPr>
              <a:t> rostlin</a:t>
            </a:r>
            <a:r>
              <a:rPr lang="cs-CZ" sz="1600" dirty="0">
                <a:solidFill>
                  <a:schemeClr val="accent2">
                    <a:lumMod val="50000"/>
                  </a:schemeClr>
                </a:solidFill>
              </a:rPr>
              <a:t>. Ještě před několika lety se zde dalo najít 5 druhů v různě velkých populacích a to </a:t>
            </a:r>
            <a:r>
              <a:rPr lang="cs-CZ" sz="1600" b="1" dirty="0">
                <a:solidFill>
                  <a:schemeClr val="accent2">
                    <a:lumMod val="50000"/>
                  </a:schemeClr>
                </a:solidFill>
              </a:rPr>
              <a:t>vranec jedlový (</a:t>
            </a:r>
            <a:r>
              <a:rPr lang="cs-CZ" sz="1600" b="1" i="1" dirty="0" err="1">
                <a:solidFill>
                  <a:schemeClr val="accent2">
                    <a:lumMod val="50000"/>
                  </a:schemeClr>
                </a:solidFill>
              </a:rPr>
              <a:t>Huperzia</a:t>
            </a:r>
            <a:r>
              <a:rPr lang="cs-CZ" sz="1600" b="1" i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cs-CZ" sz="1600" b="1" i="1" dirty="0" err="1">
                <a:solidFill>
                  <a:schemeClr val="accent2">
                    <a:lumMod val="50000"/>
                  </a:schemeClr>
                </a:solidFill>
              </a:rPr>
              <a:t>selago</a:t>
            </a:r>
            <a:r>
              <a:rPr lang="cs-CZ" sz="1600" b="1" dirty="0">
                <a:solidFill>
                  <a:schemeClr val="accent2">
                    <a:lumMod val="50000"/>
                  </a:schemeClr>
                </a:solidFill>
              </a:rPr>
              <a:t>)</a:t>
            </a:r>
            <a:r>
              <a:rPr lang="cs-CZ" sz="1600" dirty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cs-CZ" sz="1600" b="1" dirty="0" err="1">
                <a:solidFill>
                  <a:schemeClr val="accent2">
                    <a:lumMod val="50000"/>
                  </a:schemeClr>
                </a:solidFill>
              </a:rPr>
              <a:t>plavuník</a:t>
            </a:r>
            <a:r>
              <a:rPr lang="cs-CZ" sz="1600" b="1" dirty="0">
                <a:solidFill>
                  <a:schemeClr val="accent2">
                    <a:lumMod val="50000"/>
                  </a:schemeClr>
                </a:solidFill>
              </a:rPr>
              <a:t> zploštělý (</a:t>
            </a:r>
            <a:r>
              <a:rPr lang="cs-CZ" sz="1600" b="1" i="1" dirty="0" err="1">
                <a:solidFill>
                  <a:schemeClr val="accent2">
                    <a:lumMod val="50000"/>
                  </a:schemeClr>
                </a:solidFill>
              </a:rPr>
              <a:t>Diphasiastrum</a:t>
            </a:r>
            <a:r>
              <a:rPr lang="cs-CZ" sz="1600" b="1" i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cs-CZ" sz="1600" b="1" i="1" dirty="0" err="1">
                <a:solidFill>
                  <a:schemeClr val="accent2">
                    <a:lumMod val="50000"/>
                  </a:schemeClr>
                </a:solidFill>
              </a:rPr>
              <a:t>complanatum</a:t>
            </a:r>
            <a:r>
              <a:rPr lang="cs-CZ" sz="1600" b="1" dirty="0">
                <a:solidFill>
                  <a:schemeClr val="accent2">
                    <a:lumMod val="50000"/>
                  </a:schemeClr>
                </a:solidFill>
              </a:rPr>
              <a:t>)</a:t>
            </a:r>
            <a:r>
              <a:rPr lang="cs-CZ" sz="1600" dirty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cs-CZ" sz="1600" b="1" dirty="0" err="1">
                <a:solidFill>
                  <a:schemeClr val="accent2">
                    <a:lumMod val="50000"/>
                  </a:schemeClr>
                </a:solidFill>
              </a:rPr>
              <a:t>plavuník</a:t>
            </a:r>
            <a:r>
              <a:rPr lang="cs-CZ" sz="1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cs-CZ" sz="1600" b="1" dirty="0" err="1">
                <a:solidFill>
                  <a:schemeClr val="accent2">
                    <a:lumMod val="50000"/>
                  </a:schemeClr>
                </a:solidFill>
              </a:rPr>
              <a:t>Isslerův</a:t>
            </a:r>
            <a:r>
              <a:rPr lang="cs-CZ" sz="1600" b="1" dirty="0">
                <a:solidFill>
                  <a:schemeClr val="accent2">
                    <a:lumMod val="50000"/>
                  </a:schemeClr>
                </a:solidFill>
              </a:rPr>
              <a:t> (</a:t>
            </a:r>
            <a:r>
              <a:rPr lang="cs-CZ" sz="1600" b="1" i="1" dirty="0" err="1">
                <a:solidFill>
                  <a:schemeClr val="accent2">
                    <a:lumMod val="50000"/>
                  </a:schemeClr>
                </a:solidFill>
              </a:rPr>
              <a:t>Diphasiastrum</a:t>
            </a:r>
            <a:r>
              <a:rPr lang="cs-CZ" sz="1600" b="1" i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cs-CZ" sz="1600" b="1" i="1" dirty="0" err="1">
                <a:solidFill>
                  <a:schemeClr val="accent2">
                    <a:lumMod val="50000"/>
                  </a:schemeClr>
                </a:solidFill>
              </a:rPr>
              <a:t>issleri</a:t>
            </a:r>
            <a:r>
              <a:rPr lang="cs-CZ" sz="1600" b="1" dirty="0">
                <a:solidFill>
                  <a:schemeClr val="accent2">
                    <a:lumMod val="50000"/>
                  </a:schemeClr>
                </a:solidFill>
              </a:rPr>
              <a:t>)</a:t>
            </a:r>
            <a:r>
              <a:rPr lang="cs-CZ" sz="1600" dirty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cs-CZ" sz="1600" b="1" dirty="0">
                <a:solidFill>
                  <a:schemeClr val="accent2">
                    <a:lumMod val="50000"/>
                  </a:schemeClr>
                </a:solidFill>
              </a:rPr>
              <a:t>plavuň vidlačka  (</a:t>
            </a:r>
            <a:r>
              <a:rPr lang="cs-CZ" sz="1600" b="1" i="1" dirty="0" err="1">
                <a:solidFill>
                  <a:schemeClr val="accent2">
                    <a:lumMod val="50000"/>
                  </a:schemeClr>
                </a:solidFill>
              </a:rPr>
              <a:t>Lycopodium</a:t>
            </a:r>
            <a:r>
              <a:rPr lang="cs-CZ" sz="1600" b="1" i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cs-CZ" sz="1600" b="1" i="1" dirty="0" err="1">
                <a:solidFill>
                  <a:schemeClr val="accent2">
                    <a:lumMod val="50000"/>
                  </a:schemeClr>
                </a:solidFill>
              </a:rPr>
              <a:t>clavatum</a:t>
            </a:r>
            <a:r>
              <a:rPr lang="cs-CZ" sz="1600" b="1" dirty="0">
                <a:solidFill>
                  <a:schemeClr val="accent2">
                    <a:lumMod val="50000"/>
                  </a:schemeClr>
                </a:solidFill>
              </a:rPr>
              <a:t>)</a:t>
            </a:r>
            <a:r>
              <a:rPr lang="cs-CZ" sz="1600" dirty="0">
                <a:solidFill>
                  <a:schemeClr val="accent2">
                    <a:lumMod val="50000"/>
                  </a:schemeClr>
                </a:solidFill>
              </a:rPr>
              <a:t> a </a:t>
            </a:r>
            <a:r>
              <a:rPr lang="cs-CZ" sz="1600" b="1" dirty="0">
                <a:solidFill>
                  <a:schemeClr val="accent2">
                    <a:lumMod val="50000"/>
                  </a:schemeClr>
                </a:solidFill>
              </a:rPr>
              <a:t>plavuň pučivá (</a:t>
            </a:r>
            <a:r>
              <a:rPr lang="cs-CZ" sz="1600" b="1" i="1" dirty="0" err="1">
                <a:solidFill>
                  <a:schemeClr val="accent2">
                    <a:lumMod val="50000"/>
                  </a:schemeClr>
                </a:solidFill>
              </a:rPr>
              <a:t>Lycopodium</a:t>
            </a:r>
            <a:r>
              <a:rPr lang="cs-CZ" sz="1600" b="1" i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cs-CZ" sz="1600" b="1" i="1" dirty="0" err="1">
                <a:solidFill>
                  <a:schemeClr val="accent2">
                    <a:lumMod val="50000"/>
                  </a:schemeClr>
                </a:solidFill>
              </a:rPr>
              <a:t>annotinum</a:t>
            </a:r>
            <a:r>
              <a:rPr lang="cs-CZ" sz="1600" b="1" dirty="0">
                <a:solidFill>
                  <a:schemeClr val="accent2">
                    <a:lumMod val="50000"/>
                  </a:schemeClr>
                </a:solidFill>
              </a:rPr>
              <a:t>)</a:t>
            </a:r>
            <a:r>
              <a:rPr lang="cs-CZ" sz="1600" dirty="0">
                <a:solidFill>
                  <a:schemeClr val="accent2">
                    <a:lumMod val="50000"/>
                  </a:schemeClr>
                </a:solidFill>
              </a:rPr>
              <a:t>. V posledních letech se stav lokality značně zhoršil, některé druhy nebyly vůbec nalezeny, jiné přežívají v daleko menších populacích, než tomu bylo dříve. Co je příčinou tak rychlého úbytku zatím nevíme.  V roce 2024 zde byly zaznamenány jen </a:t>
            </a:r>
            <a:r>
              <a:rPr lang="cs-CZ" sz="1600" dirty="0" err="1">
                <a:solidFill>
                  <a:schemeClr val="accent2">
                    <a:lumMod val="50000"/>
                  </a:schemeClr>
                </a:solidFill>
              </a:rPr>
              <a:t>plavuník</a:t>
            </a:r>
            <a:r>
              <a:rPr lang="cs-CZ" sz="1600" dirty="0">
                <a:solidFill>
                  <a:schemeClr val="accent2">
                    <a:lumMod val="50000"/>
                  </a:schemeClr>
                </a:solidFill>
              </a:rPr>
              <a:t> zploštělý a nevelká populace plavuně vidlačky.</a:t>
            </a:r>
            <a:endParaRPr lang="cs-CZ" sz="1600" dirty="0">
              <a:solidFill>
                <a:srgbClr val="FF0000"/>
              </a:solidFill>
            </a:endParaRPr>
          </a:p>
        </p:txBody>
      </p:sp>
      <p:pic>
        <p:nvPicPr>
          <p:cNvPr id="10" name="Obrázek 9" descr="Obsah obrázku venku, rostlina, strom, Suchozemská rostlina&#10;&#10;Popis byl vytvořen automaticky">
            <a:extLst>
              <a:ext uri="{FF2B5EF4-FFF2-40B4-BE49-F238E27FC236}">
                <a16:creationId xmlns:a16="http://schemas.microsoft.com/office/drawing/2014/main" id="{41BAD2A7-FD2A-92AD-C400-845CC94EA27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3" t="27790" r="24777" b="10463"/>
          <a:stretch/>
        </p:blipFill>
        <p:spPr>
          <a:xfrm>
            <a:off x="6315447" y="2561894"/>
            <a:ext cx="3111561" cy="3729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0909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56" r="7194"/>
          <a:stretch/>
        </p:blipFill>
        <p:spPr>
          <a:xfrm>
            <a:off x="6433643" y="1341092"/>
            <a:ext cx="5570522" cy="5116806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46" y="338631"/>
            <a:ext cx="5959803" cy="4469852"/>
          </a:xfrm>
          <a:prstGeom prst="rect">
            <a:avLst/>
          </a:prstGeom>
          <a:effectLst/>
        </p:spPr>
      </p:pic>
      <p:sp>
        <p:nvSpPr>
          <p:cNvPr id="6" name="TextovéPole 5"/>
          <p:cNvSpPr txBox="1"/>
          <p:nvPr/>
        </p:nvSpPr>
        <p:spPr>
          <a:xfrm>
            <a:off x="6433643" y="338631"/>
            <a:ext cx="5570521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cs-CZ" sz="1600" dirty="0">
                <a:solidFill>
                  <a:schemeClr val="accent2">
                    <a:lumMod val="50000"/>
                  </a:schemeClr>
                </a:solidFill>
              </a:rPr>
              <a:t>Na lokalitě prováděla opakovaně zásahy ZO 31/05 ČSOP Planá spočívající v redukci náletových stromků (zejména smrky) a obnažení vegetace v zázemí </a:t>
            </a:r>
            <a:r>
              <a:rPr lang="cs-CZ" sz="1600" dirty="0" err="1">
                <a:solidFill>
                  <a:schemeClr val="accent2">
                    <a:lumMod val="50000"/>
                  </a:schemeClr>
                </a:solidFill>
              </a:rPr>
              <a:t>plavuníků</a:t>
            </a:r>
            <a:r>
              <a:rPr lang="cs-CZ" sz="1600" dirty="0">
                <a:solidFill>
                  <a:schemeClr val="accent2">
                    <a:lumMod val="50000"/>
                  </a:schemeClr>
                </a:solidFill>
              </a:rPr>
              <a:t>. 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8911" y="3429000"/>
            <a:ext cx="2384270" cy="3176751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236046" y="5017375"/>
            <a:ext cx="3366375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cs-CZ" sz="1600" dirty="0">
                <a:solidFill>
                  <a:schemeClr val="accent2">
                    <a:lumMod val="50000"/>
                  </a:schemeClr>
                </a:solidFill>
              </a:rPr>
              <a:t>Nahoře </a:t>
            </a:r>
            <a:r>
              <a:rPr lang="cs-CZ" sz="1600" b="1" dirty="0">
                <a:solidFill>
                  <a:schemeClr val="accent2">
                    <a:lumMod val="50000"/>
                  </a:schemeClr>
                </a:solidFill>
              </a:rPr>
              <a:t>lokalita po zásahu</a:t>
            </a:r>
            <a:r>
              <a:rPr lang="cs-CZ" sz="1600" dirty="0">
                <a:solidFill>
                  <a:schemeClr val="accent2">
                    <a:lumMod val="50000"/>
                  </a:schemeClr>
                </a:solidFill>
              </a:rPr>
              <a:t>, vpravo </a:t>
            </a:r>
            <a:r>
              <a:rPr lang="cs-CZ" sz="1600" b="1" dirty="0">
                <a:solidFill>
                  <a:schemeClr val="accent2">
                    <a:lumMod val="50000"/>
                  </a:schemeClr>
                </a:solidFill>
              </a:rPr>
              <a:t>ukázka šíření </a:t>
            </a:r>
            <a:r>
              <a:rPr lang="cs-CZ" sz="1600" b="1" dirty="0" err="1">
                <a:solidFill>
                  <a:schemeClr val="accent2">
                    <a:lumMod val="50000"/>
                  </a:schemeClr>
                </a:solidFill>
              </a:rPr>
              <a:t>plavuníku</a:t>
            </a:r>
            <a:r>
              <a:rPr lang="cs-CZ" sz="1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cs-CZ" sz="1600" dirty="0">
                <a:solidFill>
                  <a:schemeClr val="accent2">
                    <a:lumMod val="50000"/>
                  </a:schemeClr>
                </a:solidFill>
              </a:rPr>
              <a:t>do ploch zbavených vegetace. </a:t>
            </a:r>
          </a:p>
        </p:txBody>
      </p:sp>
    </p:spTree>
    <p:extLst>
      <p:ext uri="{BB962C8B-B14F-4D97-AF65-F5344CB8AC3E}">
        <p14:creationId xmlns:p14="http://schemas.microsoft.com/office/powerpoint/2010/main" val="19248242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10" t="36330" r="27601" b="17798"/>
          <a:stretch/>
        </p:blipFill>
        <p:spPr>
          <a:xfrm>
            <a:off x="7580850" y="394133"/>
            <a:ext cx="4438250" cy="6074246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62" y="2939733"/>
            <a:ext cx="4704861" cy="3528646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27" t="29406"/>
          <a:stretch/>
        </p:blipFill>
        <p:spPr>
          <a:xfrm>
            <a:off x="4962769" y="2954215"/>
            <a:ext cx="2485294" cy="3514164"/>
          </a:xfrm>
          <a:prstGeom prst="rect">
            <a:avLst/>
          </a:prstGeom>
        </p:spPr>
      </p:pic>
      <p:sp>
        <p:nvSpPr>
          <p:cNvPr id="9" name="Obdélník 8"/>
          <p:cNvSpPr/>
          <p:nvPr/>
        </p:nvSpPr>
        <p:spPr>
          <a:xfrm>
            <a:off x="172862" y="394133"/>
            <a:ext cx="7275200" cy="246221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cs-CZ" sz="3600" b="1" dirty="0">
                <a:solidFill>
                  <a:schemeClr val="accent2">
                    <a:lumMod val="50000"/>
                  </a:schemeClr>
                </a:solidFill>
              </a:rPr>
              <a:t>LOKALITA TUČNICE U PLÁNSKÉHO MŮSTKU</a:t>
            </a:r>
          </a:p>
          <a:p>
            <a:endParaRPr lang="cs-CZ" dirty="0">
              <a:solidFill>
                <a:schemeClr val="accent2">
                  <a:lumMod val="50000"/>
                </a:schemeClr>
              </a:solidFill>
            </a:endParaRPr>
          </a:p>
          <a:p>
            <a:pPr algn="just"/>
            <a:r>
              <a:rPr lang="cs-CZ" sz="1600" dirty="0">
                <a:solidFill>
                  <a:schemeClr val="accent2">
                    <a:lumMod val="50000"/>
                  </a:schemeClr>
                </a:solidFill>
              </a:rPr>
              <a:t>Na vlhčích místech bývalé signálky, dosud málo zarostlé dřevinami, se nachází menší populace </a:t>
            </a:r>
            <a:r>
              <a:rPr lang="cs-CZ" sz="1600" b="1" dirty="0">
                <a:solidFill>
                  <a:schemeClr val="accent2">
                    <a:lumMod val="50000"/>
                  </a:schemeClr>
                </a:solidFill>
              </a:rPr>
              <a:t>tučnice obecné (</a:t>
            </a:r>
            <a:r>
              <a:rPr lang="cs-CZ" sz="1600" b="1" i="1" dirty="0" err="1">
                <a:solidFill>
                  <a:schemeClr val="accent2">
                    <a:lumMod val="50000"/>
                  </a:schemeClr>
                </a:solidFill>
              </a:rPr>
              <a:t>Pinguicula</a:t>
            </a:r>
            <a:r>
              <a:rPr lang="cs-CZ" sz="1600" b="1" i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cs-CZ" sz="1600" b="1" i="1" dirty="0" err="1">
                <a:solidFill>
                  <a:schemeClr val="accent2">
                    <a:lumMod val="50000"/>
                  </a:schemeClr>
                </a:solidFill>
              </a:rPr>
              <a:t>vulgaris</a:t>
            </a:r>
            <a:r>
              <a:rPr lang="cs-CZ" sz="1600" b="1" dirty="0">
                <a:solidFill>
                  <a:schemeClr val="accent2">
                    <a:lumMod val="50000"/>
                  </a:schemeClr>
                </a:solidFill>
              </a:rPr>
              <a:t>)</a:t>
            </a:r>
            <a:r>
              <a:rPr lang="cs-CZ" sz="1600" dirty="0">
                <a:solidFill>
                  <a:schemeClr val="accent2">
                    <a:lumMod val="50000"/>
                  </a:schemeClr>
                </a:solidFill>
              </a:rPr>
              <a:t>. Zachování lokality (pokud bude zachován vodní režim) napomáhá občasný management – vyřezání smrčků či stržení drnu. </a:t>
            </a:r>
          </a:p>
        </p:txBody>
      </p:sp>
    </p:spTree>
    <p:extLst>
      <p:ext uri="{BB962C8B-B14F-4D97-AF65-F5344CB8AC3E}">
        <p14:creationId xmlns:p14="http://schemas.microsoft.com/office/powerpoint/2010/main" val="38613717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7"/>
          <a:stretch/>
        </p:blipFill>
        <p:spPr>
          <a:xfrm>
            <a:off x="156659" y="959950"/>
            <a:ext cx="7194688" cy="5500321"/>
          </a:xfr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60" r="20305"/>
          <a:stretch/>
        </p:blipFill>
        <p:spPr>
          <a:xfrm>
            <a:off x="7528168" y="210866"/>
            <a:ext cx="4536418" cy="6249405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8" t="6061" r="10699" b="4944"/>
          <a:stretch/>
        </p:blipFill>
        <p:spPr>
          <a:xfrm>
            <a:off x="6322646" y="3429000"/>
            <a:ext cx="3399691" cy="2831385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11" name="TextovéPole 10"/>
          <p:cNvSpPr txBox="1"/>
          <p:nvPr/>
        </p:nvSpPr>
        <p:spPr>
          <a:xfrm>
            <a:off x="156659" y="210866"/>
            <a:ext cx="7194688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>
                <a:solidFill>
                  <a:schemeClr val="accent2">
                    <a:lumMod val="50000"/>
                  </a:schemeClr>
                </a:solidFill>
              </a:rPr>
              <a:t>STARÁ MOHELENSKÁ</a:t>
            </a:r>
          </a:p>
        </p:txBody>
      </p:sp>
    </p:spTree>
    <p:extLst>
      <p:ext uri="{BB962C8B-B14F-4D97-AF65-F5344CB8AC3E}">
        <p14:creationId xmlns:p14="http://schemas.microsoft.com/office/powerpoint/2010/main" val="37168000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498" y="134005"/>
            <a:ext cx="7212726" cy="5409544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9753" y="129306"/>
            <a:ext cx="4063508" cy="5414243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408618" y="5085971"/>
            <a:ext cx="7212726" cy="3385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1600" dirty="0">
                <a:solidFill>
                  <a:schemeClr val="accent2">
                    <a:lumMod val="50000"/>
                  </a:schemeClr>
                </a:solidFill>
              </a:rPr>
              <a:t>ukázka biotopu </a:t>
            </a:r>
            <a:r>
              <a:rPr lang="cs-CZ" sz="1600" b="1" dirty="0">
                <a:solidFill>
                  <a:schemeClr val="accent2">
                    <a:lumMod val="50000"/>
                  </a:schemeClr>
                </a:solidFill>
              </a:rPr>
              <a:t>přechodových rašelinišť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7729753" y="5085971"/>
            <a:ext cx="4063508" cy="3385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1600" b="1" dirty="0">
                <a:solidFill>
                  <a:schemeClr val="accent2">
                    <a:lumMod val="50000"/>
                  </a:schemeClr>
                </a:solidFill>
              </a:rPr>
              <a:t>slatinná louka </a:t>
            </a:r>
            <a:r>
              <a:rPr lang="cs-CZ" sz="1600" dirty="0">
                <a:solidFill>
                  <a:schemeClr val="accent2">
                    <a:lumMod val="50000"/>
                  </a:schemeClr>
                </a:solidFill>
              </a:rPr>
              <a:t>se </a:t>
            </a:r>
            <a:r>
              <a:rPr lang="cs-CZ" sz="1600" b="1" dirty="0">
                <a:solidFill>
                  <a:schemeClr val="accent2">
                    <a:lumMod val="50000"/>
                  </a:schemeClr>
                </a:solidFill>
              </a:rPr>
              <a:t>suchopýrem širolistým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408618" y="5644055"/>
            <a:ext cx="11374763" cy="107721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cs-CZ" sz="1600" dirty="0">
                <a:solidFill>
                  <a:schemeClr val="accent2">
                    <a:lumMod val="50000"/>
                  </a:schemeClr>
                </a:solidFill>
              </a:rPr>
              <a:t>Z hlediska biotopového jsou klíčovým prvkem bezlesí Staré </a:t>
            </a:r>
            <a:r>
              <a:rPr lang="cs-CZ" sz="1600" dirty="0" err="1">
                <a:solidFill>
                  <a:schemeClr val="accent2">
                    <a:lumMod val="50000"/>
                  </a:schemeClr>
                </a:solidFill>
              </a:rPr>
              <a:t>Mohelenské</a:t>
            </a:r>
            <a:r>
              <a:rPr lang="cs-CZ" sz="16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cs-CZ" sz="1600" b="1" dirty="0" err="1">
                <a:solidFill>
                  <a:schemeClr val="accent2">
                    <a:lumMod val="50000"/>
                  </a:schemeClr>
                </a:solidFill>
              </a:rPr>
              <a:t>minerotrofní</a:t>
            </a:r>
            <a:r>
              <a:rPr lang="cs-CZ" sz="1600" b="1" dirty="0">
                <a:solidFill>
                  <a:schemeClr val="accent2">
                    <a:lumMod val="50000"/>
                  </a:schemeClr>
                </a:solidFill>
              </a:rPr>
              <a:t> rašeliniště a slatiniště </a:t>
            </a:r>
            <a:r>
              <a:rPr lang="cs-CZ" sz="1600" dirty="0">
                <a:solidFill>
                  <a:schemeClr val="accent2">
                    <a:lumMod val="50000"/>
                  </a:schemeClr>
                </a:solidFill>
              </a:rPr>
              <a:t>s </a:t>
            </a:r>
            <a:r>
              <a:rPr lang="cs-CZ" sz="1600" b="1" dirty="0">
                <a:solidFill>
                  <a:schemeClr val="accent2">
                    <a:lumMod val="50000"/>
                  </a:schemeClr>
                </a:solidFill>
              </a:rPr>
              <a:t>ostřicemi </a:t>
            </a:r>
            <a:r>
              <a:rPr lang="cs-CZ" sz="1600" b="1" dirty="0" err="1">
                <a:solidFill>
                  <a:schemeClr val="accent2">
                    <a:lumMod val="50000"/>
                  </a:schemeClr>
                </a:solidFill>
              </a:rPr>
              <a:t>blešní</a:t>
            </a:r>
            <a:r>
              <a:rPr lang="cs-CZ" sz="1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cs-CZ" sz="1600" dirty="0">
                <a:solidFill>
                  <a:schemeClr val="accent2">
                    <a:lumMod val="50000"/>
                  </a:schemeClr>
                </a:solidFill>
              </a:rPr>
              <a:t>a </a:t>
            </a:r>
            <a:r>
              <a:rPr lang="cs-CZ" sz="1600" b="1" dirty="0" err="1">
                <a:solidFill>
                  <a:schemeClr val="accent2">
                    <a:lumMod val="50000"/>
                  </a:schemeClr>
                </a:solidFill>
              </a:rPr>
              <a:t>Davallovou</a:t>
            </a:r>
            <a:r>
              <a:rPr lang="cs-CZ" sz="1600" b="1" dirty="0">
                <a:solidFill>
                  <a:schemeClr val="accent2">
                    <a:lumMod val="50000"/>
                  </a:schemeClr>
                </a:solidFill>
              </a:rPr>
              <a:t> (</a:t>
            </a:r>
            <a:r>
              <a:rPr lang="cs-CZ" sz="1600" b="1" i="1" dirty="0" err="1">
                <a:solidFill>
                  <a:schemeClr val="accent2">
                    <a:lumMod val="50000"/>
                  </a:schemeClr>
                </a:solidFill>
              </a:rPr>
              <a:t>Carex</a:t>
            </a:r>
            <a:r>
              <a:rPr lang="cs-CZ" sz="1600" b="1" i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cs-CZ" sz="1600" b="1" i="1" dirty="0" err="1">
                <a:solidFill>
                  <a:schemeClr val="accent2">
                    <a:lumMod val="50000"/>
                  </a:schemeClr>
                </a:solidFill>
              </a:rPr>
              <a:t>pulicaris</a:t>
            </a:r>
            <a:r>
              <a:rPr lang="cs-CZ" sz="1600" b="1" i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cs-CZ" sz="1600" dirty="0">
                <a:solidFill>
                  <a:schemeClr val="accent2">
                    <a:lumMod val="50000"/>
                  </a:schemeClr>
                </a:solidFill>
              </a:rPr>
              <a:t>a</a:t>
            </a:r>
            <a:r>
              <a:rPr lang="cs-CZ" sz="1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cs-CZ" sz="1600" b="1" i="1" dirty="0" err="1">
                <a:solidFill>
                  <a:schemeClr val="accent2">
                    <a:lumMod val="50000"/>
                  </a:schemeClr>
                </a:solidFill>
              </a:rPr>
              <a:t>davalliana</a:t>
            </a:r>
            <a:r>
              <a:rPr lang="cs-CZ" sz="1600" b="1" dirty="0">
                <a:solidFill>
                  <a:schemeClr val="accent2">
                    <a:lumMod val="50000"/>
                  </a:schemeClr>
                </a:solidFill>
              </a:rPr>
              <a:t>)</a:t>
            </a:r>
            <a:r>
              <a:rPr lang="cs-CZ" sz="1600" dirty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cs-CZ" sz="1600" b="1" dirty="0">
                <a:solidFill>
                  <a:schemeClr val="accent2">
                    <a:lumMod val="50000"/>
                  </a:schemeClr>
                </a:solidFill>
              </a:rPr>
              <a:t>tolijí bahenní (</a:t>
            </a:r>
            <a:r>
              <a:rPr lang="cs-CZ" sz="1600" b="1" i="1" dirty="0" err="1">
                <a:solidFill>
                  <a:schemeClr val="accent2">
                    <a:lumMod val="50000"/>
                  </a:schemeClr>
                </a:solidFill>
              </a:rPr>
              <a:t>Parnassia</a:t>
            </a:r>
            <a:r>
              <a:rPr lang="cs-CZ" sz="1600" b="1" i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cs-CZ" sz="1600" b="1" i="1" dirty="0" err="1">
                <a:solidFill>
                  <a:schemeClr val="accent2">
                    <a:lumMod val="50000"/>
                  </a:schemeClr>
                </a:solidFill>
              </a:rPr>
              <a:t>palustris</a:t>
            </a:r>
            <a:r>
              <a:rPr lang="cs-CZ" sz="1600" b="1" dirty="0">
                <a:solidFill>
                  <a:schemeClr val="accent2">
                    <a:lumMod val="50000"/>
                  </a:schemeClr>
                </a:solidFill>
              </a:rPr>
              <a:t>)</a:t>
            </a:r>
            <a:r>
              <a:rPr lang="cs-CZ" sz="1600" dirty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cs-CZ" sz="1600" b="1" dirty="0">
                <a:solidFill>
                  <a:schemeClr val="accent2">
                    <a:lumMod val="50000"/>
                  </a:schemeClr>
                </a:solidFill>
              </a:rPr>
              <a:t>tučnicí obecnou (</a:t>
            </a:r>
            <a:r>
              <a:rPr lang="cs-CZ" sz="1600" b="1" i="1" dirty="0" err="1">
                <a:solidFill>
                  <a:schemeClr val="accent2">
                    <a:lumMod val="50000"/>
                  </a:schemeClr>
                </a:solidFill>
              </a:rPr>
              <a:t>Pinguicula</a:t>
            </a:r>
            <a:r>
              <a:rPr lang="cs-CZ" sz="1600" b="1" i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cs-CZ" sz="1600" b="1" i="1" dirty="0" err="1">
                <a:solidFill>
                  <a:schemeClr val="accent2">
                    <a:lumMod val="50000"/>
                  </a:schemeClr>
                </a:solidFill>
              </a:rPr>
              <a:t>vulgaris</a:t>
            </a:r>
            <a:r>
              <a:rPr lang="cs-CZ" sz="1600" b="1" dirty="0">
                <a:solidFill>
                  <a:schemeClr val="accent2">
                    <a:lumMod val="50000"/>
                  </a:schemeClr>
                </a:solidFill>
              </a:rPr>
              <a:t>)</a:t>
            </a:r>
            <a:r>
              <a:rPr lang="cs-CZ" sz="1600" dirty="0">
                <a:solidFill>
                  <a:schemeClr val="accent2">
                    <a:lumMod val="50000"/>
                  </a:schemeClr>
                </a:solidFill>
              </a:rPr>
              <a:t> a </a:t>
            </a:r>
            <a:r>
              <a:rPr lang="cs-CZ" sz="1600" b="1" dirty="0">
                <a:solidFill>
                  <a:schemeClr val="accent2">
                    <a:lumMod val="50000"/>
                  </a:schemeClr>
                </a:solidFill>
              </a:rPr>
              <a:t>suchopýrem širolistým (</a:t>
            </a:r>
            <a:r>
              <a:rPr lang="cs-CZ" sz="1600" b="1" i="1" dirty="0" err="1">
                <a:solidFill>
                  <a:schemeClr val="accent2">
                    <a:lumMod val="50000"/>
                  </a:schemeClr>
                </a:solidFill>
              </a:rPr>
              <a:t>Eriophorum</a:t>
            </a:r>
            <a:r>
              <a:rPr lang="cs-CZ" sz="1600" b="1" i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cs-CZ" sz="1600" b="1" i="1" dirty="0" err="1">
                <a:solidFill>
                  <a:schemeClr val="accent2">
                    <a:lumMod val="50000"/>
                  </a:schemeClr>
                </a:solidFill>
              </a:rPr>
              <a:t>latifolium</a:t>
            </a:r>
            <a:r>
              <a:rPr lang="cs-CZ" sz="1600" b="1" dirty="0">
                <a:solidFill>
                  <a:schemeClr val="accent2">
                    <a:lumMod val="50000"/>
                  </a:schemeClr>
                </a:solidFill>
              </a:rPr>
              <a:t>)</a:t>
            </a:r>
            <a:r>
              <a:rPr lang="cs-CZ" sz="1600" dirty="0">
                <a:solidFill>
                  <a:schemeClr val="accent2">
                    <a:lumMod val="50000"/>
                  </a:schemeClr>
                </a:solidFill>
              </a:rPr>
              <a:t>. Dominantním biotopem pak je </a:t>
            </a:r>
            <a:r>
              <a:rPr lang="cs-CZ" sz="1600" b="1" dirty="0">
                <a:solidFill>
                  <a:schemeClr val="accent2">
                    <a:lumMod val="50000"/>
                  </a:schemeClr>
                </a:solidFill>
              </a:rPr>
              <a:t>přechodové rašeliniště </a:t>
            </a:r>
            <a:r>
              <a:rPr lang="cs-CZ" sz="1600" dirty="0">
                <a:solidFill>
                  <a:schemeClr val="accent2">
                    <a:lumMod val="50000"/>
                  </a:schemeClr>
                </a:solidFill>
              </a:rPr>
              <a:t>s nápadnými </a:t>
            </a:r>
            <a:r>
              <a:rPr lang="cs-CZ" sz="1600" b="1" dirty="0">
                <a:solidFill>
                  <a:schemeClr val="accent2">
                    <a:lumMod val="50000"/>
                  </a:schemeClr>
                </a:solidFill>
              </a:rPr>
              <a:t>mechy (rašeliníky, ploník atd.) </a:t>
            </a:r>
            <a:r>
              <a:rPr lang="cs-CZ" sz="1600" dirty="0">
                <a:solidFill>
                  <a:schemeClr val="accent2">
                    <a:lumMod val="50000"/>
                  </a:schemeClr>
                </a:solidFill>
              </a:rPr>
              <a:t>a ochranářsky významnými druhy jako jsou </a:t>
            </a:r>
            <a:r>
              <a:rPr lang="cs-CZ" sz="1600" b="1" dirty="0">
                <a:solidFill>
                  <a:schemeClr val="accent2">
                    <a:lumMod val="50000"/>
                  </a:schemeClr>
                </a:solidFill>
              </a:rPr>
              <a:t>klikva bahenní (</a:t>
            </a:r>
            <a:r>
              <a:rPr lang="cs-CZ" sz="1600" b="1" i="1" dirty="0" err="1">
                <a:solidFill>
                  <a:schemeClr val="accent2">
                    <a:lumMod val="50000"/>
                  </a:schemeClr>
                </a:solidFill>
              </a:rPr>
              <a:t>Oxycoccus</a:t>
            </a:r>
            <a:r>
              <a:rPr lang="cs-CZ" sz="1600" b="1" i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cs-CZ" sz="1600" b="1" i="1" dirty="0" err="1">
                <a:solidFill>
                  <a:schemeClr val="accent2">
                    <a:lumMod val="50000"/>
                  </a:schemeClr>
                </a:solidFill>
              </a:rPr>
              <a:t>palustris</a:t>
            </a:r>
            <a:r>
              <a:rPr lang="cs-CZ" sz="1600" b="1" dirty="0">
                <a:solidFill>
                  <a:schemeClr val="accent2">
                    <a:lumMod val="50000"/>
                  </a:schemeClr>
                </a:solidFill>
              </a:rPr>
              <a:t>)</a:t>
            </a:r>
            <a:r>
              <a:rPr lang="cs-CZ" sz="1600" dirty="0">
                <a:solidFill>
                  <a:schemeClr val="accent2">
                    <a:lumMod val="50000"/>
                  </a:schemeClr>
                </a:solidFill>
              </a:rPr>
              <a:t> a </a:t>
            </a:r>
            <a:r>
              <a:rPr lang="cs-CZ" sz="1600" b="1" dirty="0">
                <a:solidFill>
                  <a:schemeClr val="accent2">
                    <a:lumMod val="50000"/>
                  </a:schemeClr>
                </a:solidFill>
              </a:rPr>
              <a:t>rosnatka prostřední (</a:t>
            </a:r>
            <a:r>
              <a:rPr lang="cs-CZ" sz="1600" b="1" i="1" dirty="0" err="1">
                <a:solidFill>
                  <a:schemeClr val="accent2">
                    <a:lumMod val="50000"/>
                  </a:schemeClr>
                </a:solidFill>
              </a:rPr>
              <a:t>Drosera</a:t>
            </a:r>
            <a:r>
              <a:rPr lang="cs-CZ" sz="1600" b="1" i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cs-CZ" sz="1600" b="1" i="1" dirty="0" err="1">
                <a:solidFill>
                  <a:schemeClr val="accent2">
                    <a:lumMod val="50000"/>
                  </a:schemeClr>
                </a:solidFill>
              </a:rPr>
              <a:t>rotundifolia</a:t>
            </a:r>
            <a:r>
              <a:rPr lang="cs-CZ" sz="1600" b="1" dirty="0">
                <a:solidFill>
                  <a:schemeClr val="accent2">
                    <a:lumMod val="50000"/>
                  </a:schemeClr>
                </a:solidFill>
              </a:rPr>
              <a:t>)</a:t>
            </a:r>
            <a:r>
              <a:rPr lang="cs-CZ" sz="1600" dirty="0">
                <a:solidFill>
                  <a:schemeClr val="accent2">
                    <a:lumMod val="50000"/>
                  </a:schemeClr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5672279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238" y="86417"/>
            <a:ext cx="4618041" cy="6685165"/>
          </a:xfrm>
        </p:spPr>
      </p:pic>
      <p:sp>
        <p:nvSpPr>
          <p:cNvPr id="5" name="TextovéPole 4"/>
          <p:cNvSpPr txBox="1"/>
          <p:nvPr/>
        </p:nvSpPr>
        <p:spPr>
          <a:xfrm>
            <a:off x="5400431" y="288668"/>
            <a:ext cx="6314831" cy="640175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>
                <a:solidFill>
                  <a:schemeClr val="accent2">
                    <a:lumMod val="50000"/>
                  </a:schemeClr>
                </a:solidFill>
              </a:rPr>
              <a:t>STRUČNÁ VEGETAČNÍ CHARAKTERISTIKA</a:t>
            </a:r>
          </a:p>
          <a:p>
            <a:endParaRPr lang="cs-CZ" dirty="0"/>
          </a:p>
          <a:p>
            <a:pPr algn="just"/>
            <a:r>
              <a:rPr lang="cs-CZ" sz="1600" dirty="0">
                <a:solidFill>
                  <a:schemeClr val="accent2">
                    <a:lumMod val="50000"/>
                  </a:schemeClr>
                </a:solidFill>
              </a:rPr>
              <a:t>Nejvyšší partie severní části Českého lesa korunované vrcholy </a:t>
            </a:r>
            <a:r>
              <a:rPr lang="cs-CZ" sz="1600" b="1" dirty="0" err="1">
                <a:solidFill>
                  <a:schemeClr val="accent2">
                    <a:lumMod val="50000"/>
                  </a:schemeClr>
                </a:solidFill>
              </a:rPr>
              <a:t>Dyleň</a:t>
            </a:r>
            <a:r>
              <a:rPr lang="cs-CZ" sz="1600" b="1" dirty="0">
                <a:solidFill>
                  <a:schemeClr val="accent2">
                    <a:lumMod val="50000"/>
                  </a:schemeClr>
                </a:solidFill>
              </a:rPr>
              <a:t> (940 m n. m.) </a:t>
            </a:r>
            <a:r>
              <a:rPr lang="cs-CZ" sz="1600" dirty="0">
                <a:solidFill>
                  <a:schemeClr val="accent2">
                    <a:lumMod val="50000"/>
                  </a:schemeClr>
                </a:solidFill>
              </a:rPr>
              <a:t>a </a:t>
            </a:r>
            <a:r>
              <a:rPr lang="cs-CZ" sz="1600" b="1" dirty="0">
                <a:solidFill>
                  <a:schemeClr val="accent2">
                    <a:lumMod val="50000"/>
                  </a:schemeClr>
                </a:solidFill>
              </a:rPr>
              <a:t>Čupřina (865 m n. m.)</a:t>
            </a:r>
            <a:r>
              <a:rPr lang="cs-CZ" sz="1600" dirty="0">
                <a:solidFill>
                  <a:schemeClr val="accent2">
                    <a:lumMod val="50000"/>
                  </a:schemeClr>
                </a:solidFill>
              </a:rPr>
              <a:t> jsou dodnes souvisle zalesněné. Bohužel naprosto převažují </a:t>
            </a:r>
            <a:r>
              <a:rPr lang="cs-CZ" sz="1600" b="1" dirty="0">
                <a:solidFill>
                  <a:schemeClr val="accent2">
                    <a:lumMod val="50000"/>
                  </a:schemeClr>
                </a:solidFill>
              </a:rPr>
              <a:t>lesy kulturního původu</a:t>
            </a:r>
            <a:r>
              <a:rPr lang="cs-CZ" sz="1600" dirty="0">
                <a:solidFill>
                  <a:schemeClr val="accent2">
                    <a:lumMod val="50000"/>
                  </a:schemeClr>
                </a:solidFill>
              </a:rPr>
              <a:t>, tedy vysazené porosty smrku ztepilého, případně borovice lesní. Pouze ostrůvkovitě - na silněji podmáčených až rašelinných půdách v terénních depresích, na prameništích a podél potoků  - zůstala zachována </a:t>
            </a:r>
            <a:r>
              <a:rPr lang="cs-CZ" sz="1600" b="1" dirty="0">
                <a:solidFill>
                  <a:schemeClr val="accent2">
                    <a:lumMod val="50000"/>
                  </a:schemeClr>
                </a:solidFill>
              </a:rPr>
              <a:t>přirozená vegetace olšin, podmáčených a rašelinných smrčin</a:t>
            </a:r>
            <a:r>
              <a:rPr lang="cs-CZ" sz="1600" dirty="0">
                <a:solidFill>
                  <a:schemeClr val="accent2">
                    <a:lumMod val="50000"/>
                  </a:schemeClr>
                </a:solidFill>
              </a:rPr>
              <a:t>. Větší plochy bučin (zde nejspíše kyselých) se v předmětném území nedochovaly. </a:t>
            </a:r>
            <a:r>
              <a:rPr lang="cs-CZ" sz="1600" b="1" dirty="0">
                <a:solidFill>
                  <a:schemeClr val="accent2">
                    <a:lumMod val="50000"/>
                  </a:schemeClr>
                </a:solidFill>
              </a:rPr>
              <a:t>Bezlesí </a:t>
            </a:r>
            <a:r>
              <a:rPr lang="cs-CZ" sz="1600" dirty="0">
                <a:solidFill>
                  <a:schemeClr val="accent2">
                    <a:lumMod val="50000"/>
                  </a:schemeClr>
                </a:solidFill>
              </a:rPr>
              <a:t>(slatinné až rašelinné) se zachovalo </a:t>
            </a:r>
            <a:r>
              <a:rPr lang="cs-CZ" sz="1600" b="1" dirty="0">
                <a:solidFill>
                  <a:schemeClr val="accent2">
                    <a:lumMod val="50000"/>
                  </a:schemeClr>
                </a:solidFill>
              </a:rPr>
              <a:t>v pramenné oblasti Mikulášského potoka </a:t>
            </a:r>
            <a:r>
              <a:rPr lang="cs-CZ" sz="1600" dirty="0">
                <a:solidFill>
                  <a:schemeClr val="accent2">
                    <a:lumMod val="50000"/>
                  </a:schemeClr>
                </a:solidFill>
              </a:rPr>
              <a:t>a v ploše</a:t>
            </a:r>
            <a:r>
              <a:rPr lang="cs-CZ" sz="1600" b="1" dirty="0">
                <a:solidFill>
                  <a:schemeClr val="accent2">
                    <a:lumMod val="50000"/>
                  </a:schemeClr>
                </a:solidFill>
              </a:rPr>
              <a:t> zaniklé vsi Nové Mohelno </a:t>
            </a:r>
            <a:r>
              <a:rPr lang="cs-CZ" sz="1600" dirty="0">
                <a:solidFill>
                  <a:schemeClr val="accent2">
                    <a:lumMod val="50000"/>
                  </a:schemeClr>
                </a:solidFill>
              </a:rPr>
              <a:t>(zde zejména mezofilní louky se smilkovými trávníky). </a:t>
            </a:r>
          </a:p>
          <a:p>
            <a:pPr algn="just"/>
            <a:endParaRPr lang="cs-CZ" sz="1600" dirty="0">
              <a:solidFill>
                <a:schemeClr val="accent2">
                  <a:lumMod val="50000"/>
                </a:schemeClr>
              </a:solidFill>
            </a:endParaRPr>
          </a:p>
          <a:p>
            <a:pPr algn="just"/>
            <a:r>
              <a:rPr lang="cs-CZ" sz="1600" b="1" dirty="0">
                <a:solidFill>
                  <a:schemeClr val="accent2">
                    <a:lumMod val="50000"/>
                  </a:schemeClr>
                </a:solidFill>
              </a:rPr>
              <a:t>Botanicky nejcennější </a:t>
            </a:r>
            <a:r>
              <a:rPr lang="cs-CZ" sz="1600" dirty="0">
                <a:solidFill>
                  <a:schemeClr val="accent2">
                    <a:lumMod val="50000"/>
                  </a:schemeClr>
                </a:solidFill>
              </a:rPr>
              <a:t>lokalitou je tzv. </a:t>
            </a:r>
            <a:r>
              <a:rPr lang="cs-CZ" sz="1600" b="1" dirty="0">
                <a:solidFill>
                  <a:schemeClr val="accent2">
                    <a:lumMod val="50000"/>
                  </a:schemeClr>
                </a:solidFill>
              </a:rPr>
              <a:t>Stará </a:t>
            </a:r>
            <a:r>
              <a:rPr lang="cs-CZ" sz="1600" b="1" dirty="0" err="1">
                <a:solidFill>
                  <a:schemeClr val="accent2">
                    <a:lumMod val="50000"/>
                  </a:schemeClr>
                </a:solidFill>
              </a:rPr>
              <a:t>Mohelenská</a:t>
            </a:r>
            <a:r>
              <a:rPr lang="cs-CZ" sz="1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cs-CZ" sz="1600" dirty="0">
                <a:solidFill>
                  <a:schemeClr val="accent2">
                    <a:lumMod val="50000"/>
                  </a:schemeClr>
                </a:solidFill>
              </a:rPr>
              <a:t>(v roce 2011 registrována jako významný krajinný prvek - VKP)</a:t>
            </a:r>
            <a:r>
              <a:rPr lang="cs-CZ" sz="1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cs-CZ" sz="1600" dirty="0">
                <a:solidFill>
                  <a:schemeClr val="accent2">
                    <a:lumMod val="50000"/>
                  </a:schemeClr>
                </a:solidFill>
              </a:rPr>
              <a:t>v již zmiňované pramenné oblasti Mikulášského potoka.  Zbytky rašelinných biotopů najdeme i u státní hranice </a:t>
            </a:r>
            <a:r>
              <a:rPr lang="cs-CZ" sz="1600" b="1" dirty="0">
                <a:solidFill>
                  <a:schemeClr val="accent2">
                    <a:lumMod val="50000"/>
                  </a:schemeClr>
                </a:solidFill>
              </a:rPr>
              <a:t>u bývalého Oldřichova </a:t>
            </a:r>
            <a:r>
              <a:rPr lang="cs-CZ" sz="1600" dirty="0">
                <a:solidFill>
                  <a:schemeClr val="accent2">
                    <a:lumMod val="50000"/>
                  </a:schemeClr>
                </a:solidFill>
              </a:rPr>
              <a:t>nebo na </a:t>
            </a:r>
            <a:r>
              <a:rPr lang="cs-CZ" sz="1600" b="1" dirty="0">
                <a:solidFill>
                  <a:schemeClr val="accent2">
                    <a:lumMod val="50000"/>
                  </a:schemeClr>
                </a:solidFill>
              </a:rPr>
              <a:t>prameništi </a:t>
            </a:r>
            <a:r>
              <a:rPr lang="cs-CZ" sz="1600" b="1" dirty="0" err="1">
                <a:solidFill>
                  <a:schemeClr val="accent2">
                    <a:lumMod val="50000"/>
                  </a:schemeClr>
                </a:solidFill>
              </a:rPr>
              <a:t>Šitbořského</a:t>
            </a:r>
            <a:r>
              <a:rPr lang="cs-CZ" sz="1600" b="1" dirty="0">
                <a:solidFill>
                  <a:schemeClr val="accent2">
                    <a:lumMod val="50000"/>
                  </a:schemeClr>
                </a:solidFill>
              </a:rPr>
              <a:t> potoka</a:t>
            </a:r>
            <a:r>
              <a:rPr lang="cs-CZ" sz="1600" dirty="0">
                <a:solidFill>
                  <a:schemeClr val="accent2">
                    <a:lumMod val="50000"/>
                  </a:schemeClr>
                </a:solidFill>
              </a:rPr>
              <a:t> (evidováno jako VKP v roce 2004). Z hlediska </a:t>
            </a:r>
            <a:r>
              <a:rPr lang="cs-CZ" sz="1600" b="1" dirty="0">
                <a:solidFill>
                  <a:schemeClr val="accent2">
                    <a:lumMod val="50000"/>
                  </a:schemeClr>
                </a:solidFill>
              </a:rPr>
              <a:t>výskytu </a:t>
            </a:r>
            <a:r>
              <a:rPr lang="cs-CZ" sz="1600" b="1" dirty="0" err="1">
                <a:solidFill>
                  <a:schemeClr val="accent2">
                    <a:lumMod val="50000"/>
                  </a:schemeClr>
                </a:solidFill>
              </a:rPr>
              <a:t>plavuňotvarých</a:t>
            </a:r>
            <a:r>
              <a:rPr lang="cs-CZ" sz="1600" dirty="0">
                <a:solidFill>
                  <a:schemeClr val="accent2">
                    <a:lumMod val="50000"/>
                  </a:schemeClr>
                </a:solidFill>
              </a:rPr>
              <a:t> rostlin jsou zajímavé některé </a:t>
            </a:r>
            <a:r>
              <a:rPr lang="cs-CZ" sz="1600" b="1" dirty="0">
                <a:solidFill>
                  <a:schemeClr val="accent2">
                    <a:lumMod val="50000"/>
                  </a:schemeClr>
                </a:solidFill>
              </a:rPr>
              <a:t>úseky bývalých signálních pásů</a:t>
            </a:r>
            <a:r>
              <a:rPr lang="cs-CZ" sz="1600" dirty="0">
                <a:solidFill>
                  <a:schemeClr val="accent2">
                    <a:lumMod val="50000"/>
                  </a:schemeClr>
                </a:solidFill>
              </a:rPr>
              <a:t> (např. u bývalého Oldřichova, u roty pod </a:t>
            </a:r>
            <a:r>
              <a:rPr lang="cs-CZ" sz="1600" dirty="0" err="1">
                <a:solidFill>
                  <a:schemeClr val="accent2">
                    <a:lumMod val="50000"/>
                  </a:schemeClr>
                </a:solidFill>
              </a:rPr>
              <a:t>Dylení</a:t>
            </a:r>
            <a:r>
              <a:rPr lang="cs-CZ" sz="1600" dirty="0">
                <a:solidFill>
                  <a:schemeClr val="accent2">
                    <a:lumMod val="50000"/>
                  </a:schemeClr>
                </a:solidFill>
              </a:rPr>
              <a:t>, u Plánského můstku). </a:t>
            </a:r>
          </a:p>
        </p:txBody>
      </p:sp>
    </p:spTree>
    <p:extLst>
      <p:ext uri="{BB962C8B-B14F-4D97-AF65-F5344CB8AC3E}">
        <p14:creationId xmlns:p14="http://schemas.microsoft.com/office/powerpoint/2010/main" val="5460728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3730" y="144710"/>
            <a:ext cx="2466412" cy="328429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5" b="4335"/>
          <a:stretch/>
        </p:blipFill>
        <p:spPr>
          <a:xfrm>
            <a:off x="5117448" y="3923673"/>
            <a:ext cx="2333659" cy="2494834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847"/>
          <a:stretch/>
        </p:blipFill>
        <p:spPr>
          <a:xfrm>
            <a:off x="153005" y="144710"/>
            <a:ext cx="1998988" cy="328429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16923" y="3899526"/>
            <a:ext cx="2225696" cy="251304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46" b="13051"/>
          <a:stretch/>
        </p:blipFill>
        <p:spPr>
          <a:xfrm>
            <a:off x="160512" y="3917732"/>
            <a:ext cx="2400957" cy="2506717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1253" y="144710"/>
            <a:ext cx="2463217" cy="3284290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9402" y="144710"/>
            <a:ext cx="2463217" cy="3284290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76" b="8176"/>
          <a:stretch/>
        </p:blipFill>
        <p:spPr>
          <a:xfrm>
            <a:off x="2704070" y="3917732"/>
            <a:ext cx="2247563" cy="2506717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3" t="8944" r="8477"/>
          <a:stretch/>
        </p:blipFill>
        <p:spPr>
          <a:xfrm>
            <a:off x="9938792" y="144710"/>
            <a:ext cx="2145477" cy="3284290"/>
          </a:xfrm>
          <a:prstGeom prst="rect">
            <a:avLst/>
          </a:prstGeom>
        </p:spPr>
      </p:pic>
      <p:sp>
        <p:nvSpPr>
          <p:cNvPr id="13" name="TextovéPole 12"/>
          <p:cNvSpPr txBox="1"/>
          <p:nvPr/>
        </p:nvSpPr>
        <p:spPr>
          <a:xfrm>
            <a:off x="9938791" y="3899526"/>
            <a:ext cx="2145477" cy="230832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chemeClr val="accent2">
                    <a:lumMod val="50000"/>
                  </a:schemeClr>
                </a:solidFill>
              </a:rPr>
              <a:t>GALERIE OHROŽENÝCH DRUHŮ ROSTLIN NA STARÉ MOHELENSKÉ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153005" y="3496206"/>
            <a:ext cx="1991105" cy="3385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1600" b="1" dirty="0">
                <a:solidFill>
                  <a:schemeClr val="accent2">
                    <a:lumMod val="50000"/>
                  </a:schemeClr>
                </a:solidFill>
              </a:rPr>
              <a:t>suchopýr širolistý</a:t>
            </a:r>
          </a:p>
        </p:txBody>
      </p:sp>
      <p:sp>
        <p:nvSpPr>
          <p:cNvPr id="15" name="TextovéPole 14"/>
          <p:cNvSpPr txBox="1"/>
          <p:nvPr/>
        </p:nvSpPr>
        <p:spPr>
          <a:xfrm>
            <a:off x="2251253" y="3504089"/>
            <a:ext cx="2463217" cy="3385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1600" b="1" dirty="0" err="1">
                <a:solidFill>
                  <a:schemeClr val="accent2">
                    <a:lumMod val="50000"/>
                  </a:schemeClr>
                </a:solidFill>
              </a:rPr>
              <a:t>prstnatec</a:t>
            </a:r>
            <a:r>
              <a:rPr lang="cs-CZ" sz="1600" b="1" dirty="0">
                <a:solidFill>
                  <a:schemeClr val="accent2">
                    <a:lumMod val="50000"/>
                  </a:schemeClr>
                </a:solidFill>
              </a:rPr>
              <a:t> májový pravý</a:t>
            </a:r>
          </a:p>
        </p:txBody>
      </p:sp>
      <p:sp>
        <p:nvSpPr>
          <p:cNvPr id="16" name="TextovéPole 15"/>
          <p:cNvSpPr txBox="1"/>
          <p:nvPr/>
        </p:nvSpPr>
        <p:spPr>
          <a:xfrm>
            <a:off x="4813730" y="3504089"/>
            <a:ext cx="2466412" cy="3385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1600" b="1" dirty="0">
                <a:solidFill>
                  <a:schemeClr val="accent2">
                    <a:lumMod val="50000"/>
                  </a:schemeClr>
                </a:solidFill>
              </a:rPr>
              <a:t>tolije bahenní</a:t>
            </a:r>
          </a:p>
        </p:txBody>
      </p:sp>
      <p:sp>
        <p:nvSpPr>
          <p:cNvPr id="17" name="TextovéPole 16"/>
          <p:cNvSpPr txBox="1"/>
          <p:nvPr/>
        </p:nvSpPr>
        <p:spPr>
          <a:xfrm>
            <a:off x="7379402" y="3504089"/>
            <a:ext cx="2463217" cy="3385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1600" b="1" dirty="0">
                <a:solidFill>
                  <a:schemeClr val="accent2">
                    <a:lumMod val="50000"/>
                  </a:schemeClr>
                </a:solidFill>
              </a:rPr>
              <a:t>tučnice obecná</a:t>
            </a:r>
          </a:p>
        </p:txBody>
      </p:sp>
      <p:sp>
        <p:nvSpPr>
          <p:cNvPr id="18" name="TextovéPole 17"/>
          <p:cNvSpPr txBox="1"/>
          <p:nvPr/>
        </p:nvSpPr>
        <p:spPr>
          <a:xfrm>
            <a:off x="9938791" y="3480817"/>
            <a:ext cx="2145477" cy="3385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1600" b="1" dirty="0" err="1">
                <a:solidFill>
                  <a:schemeClr val="accent2">
                    <a:lumMod val="50000"/>
                  </a:schemeClr>
                </a:solidFill>
              </a:rPr>
              <a:t>vítod</a:t>
            </a:r>
            <a:r>
              <a:rPr lang="cs-CZ" sz="1600" b="1" dirty="0">
                <a:solidFill>
                  <a:schemeClr val="accent2">
                    <a:lumMod val="50000"/>
                  </a:schemeClr>
                </a:solidFill>
              </a:rPr>
              <a:t> douškolistý</a:t>
            </a:r>
          </a:p>
        </p:txBody>
      </p:sp>
      <p:sp>
        <p:nvSpPr>
          <p:cNvPr id="19" name="TextovéPole 18"/>
          <p:cNvSpPr txBox="1"/>
          <p:nvPr/>
        </p:nvSpPr>
        <p:spPr>
          <a:xfrm>
            <a:off x="160511" y="6436477"/>
            <a:ext cx="2400957" cy="3385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1600" b="1" dirty="0">
                <a:solidFill>
                  <a:schemeClr val="accent2">
                    <a:lumMod val="50000"/>
                  </a:schemeClr>
                </a:solidFill>
              </a:rPr>
              <a:t>stařinec potoční</a:t>
            </a:r>
          </a:p>
        </p:txBody>
      </p:sp>
      <p:sp>
        <p:nvSpPr>
          <p:cNvPr id="20" name="TextovéPole 19"/>
          <p:cNvSpPr txBox="1"/>
          <p:nvPr/>
        </p:nvSpPr>
        <p:spPr>
          <a:xfrm>
            <a:off x="2704070" y="6424449"/>
            <a:ext cx="2247563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>
                <a:solidFill>
                  <a:schemeClr val="accent2">
                    <a:lumMod val="50000"/>
                  </a:schemeClr>
                </a:solidFill>
              </a:rPr>
              <a:t>klikva bahenní</a:t>
            </a:r>
          </a:p>
        </p:txBody>
      </p:sp>
      <p:sp>
        <p:nvSpPr>
          <p:cNvPr id="21" name="TextovéPole 20"/>
          <p:cNvSpPr txBox="1"/>
          <p:nvPr/>
        </p:nvSpPr>
        <p:spPr>
          <a:xfrm>
            <a:off x="5117448" y="6424449"/>
            <a:ext cx="2333659" cy="3385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1600" b="1" dirty="0">
                <a:solidFill>
                  <a:schemeClr val="accent2">
                    <a:lumMod val="50000"/>
                  </a:schemeClr>
                </a:solidFill>
              </a:rPr>
              <a:t>rosnatka okrouhlolistá</a:t>
            </a:r>
          </a:p>
        </p:txBody>
      </p:sp>
      <p:sp>
        <p:nvSpPr>
          <p:cNvPr id="22" name="TextovéPole 21"/>
          <p:cNvSpPr txBox="1"/>
          <p:nvPr/>
        </p:nvSpPr>
        <p:spPr>
          <a:xfrm>
            <a:off x="7616922" y="6436477"/>
            <a:ext cx="2225696" cy="3385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1600" b="1" dirty="0">
                <a:solidFill>
                  <a:schemeClr val="accent2">
                    <a:lumMod val="50000"/>
                  </a:schemeClr>
                </a:solidFill>
              </a:rPr>
              <a:t>všivec lesní</a:t>
            </a:r>
          </a:p>
        </p:txBody>
      </p:sp>
    </p:spTree>
    <p:extLst>
      <p:ext uri="{BB962C8B-B14F-4D97-AF65-F5344CB8AC3E}">
        <p14:creationId xmlns:p14="http://schemas.microsoft.com/office/powerpoint/2010/main" val="11820249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2967"/>
          <a:stretch/>
        </p:blipFill>
        <p:spPr>
          <a:xfrm>
            <a:off x="164033" y="428959"/>
            <a:ext cx="3858290" cy="561570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/>
          <a:srcRect b="3611"/>
          <a:stretch/>
        </p:blipFill>
        <p:spPr>
          <a:xfrm>
            <a:off x="8169676" y="430376"/>
            <a:ext cx="3883062" cy="5614283"/>
          </a:xfrm>
          <a:prstGeom prst="rect">
            <a:avLst/>
          </a:prstGeom>
        </p:spPr>
      </p:pic>
      <p:sp>
        <p:nvSpPr>
          <p:cNvPr id="2" name="TextovéPole 1"/>
          <p:cNvSpPr txBox="1"/>
          <p:nvPr/>
        </p:nvSpPr>
        <p:spPr>
          <a:xfrm>
            <a:off x="164033" y="6132786"/>
            <a:ext cx="3858290" cy="3385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1600" b="1" dirty="0">
                <a:solidFill>
                  <a:schemeClr val="accent2">
                    <a:lumMod val="50000"/>
                  </a:schemeClr>
                </a:solidFill>
              </a:rPr>
              <a:t>ostřice </a:t>
            </a:r>
            <a:r>
              <a:rPr lang="cs-CZ" sz="1600" b="1" dirty="0" err="1">
                <a:solidFill>
                  <a:schemeClr val="accent2">
                    <a:lumMod val="50000"/>
                  </a:schemeClr>
                </a:solidFill>
              </a:rPr>
              <a:t>Davallova</a:t>
            </a:r>
            <a:endParaRPr lang="cs-CZ" sz="16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4118740" y="6132786"/>
            <a:ext cx="3954517" cy="3385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1600" dirty="0">
                <a:solidFill>
                  <a:schemeClr val="accent2">
                    <a:lumMod val="50000"/>
                  </a:schemeClr>
                </a:solidFill>
              </a:rPr>
              <a:t>biotop části lokality (rašeliniště) u hranice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8169674" y="6132786"/>
            <a:ext cx="3883064" cy="3385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1600" b="1" dirty="0">
                <a:solidFill>
                  <a:schemeClr val="accent2">
                    <a:lumMod val="50000"/>
                  </a:schemeClr>
                </a:solidFill>
              </a:rPr>
              <a:t>ostřice </a:t>
            </a:r>
            <a:r>
              <a:rPr lang="cs-CZ" sz="1600" b="1" dirty="0" err="1">
                <a:solidFill>
                  <a:schemeClr val="accent2">
                    <a:lumMod val="50000"/>
                  </a:schemeClr>
                </a:solidFill>
              </a:rPr>
              <a:t>blešní</a:t>
            </a:r>
            <a:endParaRPr lang="cs-CZ" sz="16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9" name="Obrázek 8" descr="Obsah obrázku tráva, venku, Přírodní rezervace, Přírodní krajina&#10;&#10;Popis byl vytvořen automaticky">
            <a:extLst>
              <a:ext uri="{FF2B5EF4-FFF2-40B4-BE49-F238E27FC236}">
                <a16:creationId xmlns:a16="http://schemas.microsoft.com/office/drawing/2014/main" id="{4C3F6678-2363-E403-AE0D-DB440CCA1FF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84"/>
          <a:stretch/>
        </p:blipFill>
        <p:spPr>
          <a:xfrm>
            <a:off x="4118740" y="428960"/>
            <a:ext cx="3954517" cy="5614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8723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5"/>
          <a:stretch/>
        </p:blipFill>
        <p:spPr>
          <a:xfrm>
            <a:off x="4617691" y="264624"/>
            <a:ext cx="7479858" cy="5773569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41" y="264624"/>
            <a:ext cx="4330177" cy="5773569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153141" y="6124903"/>
            <a:ext cx="4330177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cs-CZ" sz="1600" dirty="0">
                <a:solidFill>
                  <a:schemeClr val="accent2">
                    <a:lumMod val="50000"/>
                  </a:schemeClr>
                </a:solidFill>
              </a:rPr>
              <a:t>Ukázka </a:t>
            </a:r>
            <a:r>
              <a:rPr lang="cs-CZ" sz="1600" b="1" dirty="0">
                <a:solidFill>
                  <a:schemeClr val="accent2">
                    <a:lumMod val="50000"/>
                  </a:schemeClr>
                </a:solidFill>
              </a:rPr>
              <a:t>rašeliniště</a:t>
            </a:r>
            <a:r>
              <a:rPr lang="cs-CZ" sz="1600" dirty="0">
                <a:solidFill>
                  <a:schemeClr val="accent2">
                    <a:lumMod val="50000"/>
                  </a:schemeClr>
                </a:solidFill>
              </a:rPr>
              <a:t> zarůstající smrkem s nápadnými </a:t>
            </a:r>
            <a:r>
              <a:rPr lang="cs-CZ" sz="1600" dirty="0" err="1">
                <a:solidFill>
                  <a:schemeClr val="accent2">
                    <a:lumMod val="50000"/>
                  </a:schemeClr>
                </a:solidFill>
              </a:rPr>
              <a:t>bulty</a:t>
            </a:r>
            <a:r>
              <a:rPr lang="cs-CZ" sz="16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cs-CZ" sz="1600" b="1" dirty="0">
                <a:solidFill>
                  <a:schemeClr val="accent2">
                    <a:lumMod val="50000"/>
                  </a:schemeClr>
                </a:solidFill>
              </a:rPr>
              <a:t>ploníku obecného (</a:t>
            </a:r>
            <a:r>
              <a:rPr lang="cs-CZ" sz="1600" b="1" i="1" dirty="0" err="1">
                <a:solidFill>
                  <a:schemeClr val="accent2">
                    <a:lumMod val="50000"/>
                  </a:schemeClr>
                </a:solidFill>
              </a:rPr>
              <a:t>Polytrichum</a:t>
            </a:r>
            <a:r>
              <a:rPr lang="cs-CZ" sz="1600" b="1" i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cs-CZ" sz="1600" b="1" i="1" dirty="0" err="1">
                <a:solidFill>
                  <a:schemeClr val="accent2">
                    <a:lumMod val="50000"/>
                  </a:schemeClr>
                </a:solidFill>
              </a:rPr>
              <a:t>commune</a:t>
            </a:r>
            <a:r>
              <a:rPr lang="cs-CZ" sz="1600" b="1" dirty="0">
                <a:solidFill>
                  <a:schemeClr val="accent2">
                    <a:lumMod val="50000"/>
                  </a:schemeClr>
                </a:solidFill>
              </a:rPr>
              <a:t>)</a:t>
            </a:r>
            <a:r>
              <a:rPr lang="cs-CZ" sz="1600" dirty="0">
                <a:solidFill>
                  <a:schemeClr val="accent2">
                    <a:lumMod val="50000"/>
                  </a:schemeClr>
                </a:solidFill>
              </a:rPr>
              <a:t>.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4617691" y="6132786"/>
            <a:ext cx="7479858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cs-CZ" sz="1600" dirty="0">
                <a:solidFill>
                  <a:schemeClr val="accent2">
                    <a:lumMod val="50000"/>
                  </a:schemeClr>
                </a:solidFill>
              </a:rPr>
              <a:t>Jižní část území u státní hranice, </a:t>
            </a:r>
            <a:r>
              <a:rPr lang="cs-CZ" sz="1600" b="1" dirty="0">
                <a:solidFill>
                  <a:schemeClr val="accent2">
                    <a:lumMod val="50000"/>
                  </a:schemeClr>
                </a:solidFill>
              </a:rPr>
              <a:t>rašeliniště</a:t>
            </a:r>
            <a:r>
              <a:rPr lang="cs-CZ" sz="1600" dirty="0">
                <a:solidFill>
                  <a:schemeClr val="accent2">
                    <a:lumMod val="50000"/>
                  </a:schemeClr>
                </a:solidFill>
              </a:rPr>
              <a:t> se </a:t>
            </a:r>
            <a:r>
              <a:rPr lang="cs-CZ" sz="1600" b="1" dirty="0">
                <a:solidFill>
                  <a:schemeClr val="accent2">
                    <a:lumMod val="50000"/>
                  </a:schemeClr>
                </a:solidFill>
              </a:rPr>
              <a:t>suchopýrem úzkolistým (</a:t>
            </a:r>
            <a:r>
              <a:rPr lang="cs-CZ" sz="1600" b="1" i="1" dirty="0" err="1">
                <a:solidFill>
                  <a:schemeClr val="accent2">
                    <a:lumMod val="50000"/>
                  </a:schemeClr>
                </a:solidFill>
              </a:rPr>
              <a:t>Eriophorum</a:t>
            </a:r>
            <a:r>
              <a:rPr lang="cs-CZ" sz="1600" b="1" i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cs-CZ" sz="1600" b="1" i="1" dirty="0" err="1">
                <a:solidFill>
                  <a:schemeClr val="accent2">
                    <a:lumMod val="50000"/>
                  </a:schemeClr>
                </a:solidFill>
              </a:rPr>
              <a:t>angustifolium</a:t>
            </a:r>
            <a:r>
              <a:rPr lang="cs-CZ" sz="1600" b="1" dirty="0">
                <a:solidFill>
                  <a:schemeClr val="accent2">
                    <a:lumMod val="50000"/>
                  </a:schemeClr>
                </a:solidFill>
              </a:rPr>
              <a:t>)</a:t>
            </a:r>
            <a:r>
              <a:rPr lang="cs-CZ" sz="1600" dirty="0">
                <a:solidFill>
                  <a:schemeClr val="accent2">
                    <a:lumMod val="50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436066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 descr="Obsah obrázku venku, strom, tráva, obloha&#10;&#10;Popis byl vytvořen automaticky">
            <a:extLst>
              <a:ext uri="{FF2B5EF4-FFF2-40B4-BE49-F238E27FC236}">
                <a16:creationId xmlns:a16="http://schemas.microsoft.com/office/drawing/2014/main" id="{F86C2426-763C-A401-7EA5-94E90D8EA4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9937" y="2317139"/>
            <a:ext cx="5801784" cy="4351338"/>
          </a:xfrm>
        </p:spPr>
      </p:pic>
      <p:pic>
        <p:nvPicPr>
          <p:cNvPr id="7" name="Obrázek 6" descr="Obsah obrázku venku, tráva, obloha, Přírodní krajina&#10;&#10;Popis byl vytvořen automaticky">
            <a:extLst>
              <a:ext uri="{FF2B5EF4-FFF2-40B4-BE49-F238E27FC236}">
                <a16:creationId xmlns:a16="http://schemas.microsoft.com/office/drawing/2014/main" id="{B2F3FC57-C5A2-5140-11FA-E6BACF6EB1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279" y="189523"/>
            <a:ext cx="5926667" cy="4445000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0C852031-374E-CDB0-2427-ADBE37AA80C2}"/>
              </a:ext>
            </a:extLst>
          </p:cNvPr>
          <p:cNvSpPr txBox="1"/>
          <p:nvPr/>
        </p:nvSpPr>
        <p:spPr>
          <a:xfrm>
            <a:off x="190279" y="4704862"/>
            <a:ext cx="5926667" cy="107721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cs-CZ" sz="1600" dirty="0">
                <a:solidFill>
                  <a:schemeClr val="accent2">
                    <a:lumMod val="50000"/>
                  </a:schemeClr>
                </a:solidFill>
              </a:rPr>
              <a:t>Tůňka vznikla ručním odkopáním plochy s </a:t>
            </a:r>
            <a:r>
              <a:rPr lang="cs-CZ" sz="1600" b="1" dirty="0">
                <a:solidFill>
                  <a:schemeClr val="accent2">
                    <a:lumMod val="50000"/>
                  </a:schemeClr>
                </a:solidFill>
              </a:rPr>
              <a:t>třtinou křovištní</a:t>
            </a:r>
            <a:r>
              <a:rPr lang="cs-CZ" sz="1600" dirty="0">
                <a:solidFill>
                  <a:schemeClr val="accent2">
                    <a:lumMod val="50000"/>
                  </a:schemeClr>
                </a:solidFill>
              </a:rPr>
              <a:t>; řešení efektní, ovšem fyzicky hodně náročné, nelze aplikovat ne větší porosty třtiny. Velkým problémem </a:t>
            </a:r>
            <a:r>
              <a:rPr lang="cs-CZ" sz="1600" b="1" dirty="0">
                <a:solidFill>
                  <a:schemeClr val="accent2">
                    <a:lumMod val="50000"/>
                  </a:schemeClr>
                </a:solidFill>
              </a:rPr>
              <a:t>na přelomu století bylo povrchové odvodnění</a:t>
            </a:r>
            <a:r>
              <a:rPr lang="cs-CZ" sz="1600" dirty="0">
                <a:solidFill>
                  <a:schemeClr val="accent2">
                    <a:lumMod val="50000"/>
                  </a:schemeClr>
                </a:solidFill>
              </a:rPr>
              <a:t>, následně revidováno zasypáním či hrázkováním příkopů. 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B3E914AA-1648-E95F-310B-A0EE0277E2E3}"/>
              </a:ext>
            </a:extLst>
          </p:cNvPr>
          <p:cNvSpPr txBox="1"/>
          <p:nvPr/>
        </p:nvSpPr>
        <p:spPr>
          <a:xfrm>
            <a:off x="6199937" y="189523"/>
            <a:ext cx="5801784" cy="206210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cs-CZ" sz="1600" dirty="0">
                <a:solidFill>
                  <a:schemeClr val="accent2">
                    <a:lumMod val="50000"/>
                  </a:schemeClr>
                </a:solidFill>
              </a:rPr>
              <a:t>Slatinnou část bezlesí objevili nejprve botanici a ochranáři, po té – bohužel – i černá zvěř. </a:t>
            </a:r>
            <a:r>
              <a:rPr lang="cs-CZ" sz="1600" b="1" dirty="0">
                <a:solidFill>
                  <a:schemeClr val="accent2">
                    <a:lumMod val="50000"/>
                  </a:schemeClr>
                </a:solidFill>
              </a:rPr>
              <a:t>Výsledkem jejího rytí jsou ztráty na některých ochranářsky cenných druzích </a:t>
            </a:r>
            <a:r>
              <a:rPr lang="cs-CZ" sz="1600" dirty="0">
                <a:solidFill>
                  <a:schemeClr val="accent2">
                    <a:lumMod val="50000"/>
                  </a:schemeClr>
                </a:solidFill>
              </a:rPr>
              <a:t>(tolije bahenní, </a:t>
            </a:r>
            <a:r>
              <a:rPr lang="cs-CZ" sz="1600" dirty="0" err="1">
                <a:solidFill>
                  <a:schemeClr val="accent2">
                    <a:lumMod val="50000"/>
                  </a:schemeClr>
                </a:solidFill>
              </a:rPr>
              <a:t>prstnatec</a:t>
            </a:r>
            <a:r>
              <a:rPr lang="cs-CZ" sz="1600" dirty="0">
                <a:solidFill>
                  <a:schemeClr val="accent2">
                    <a:lumMod val="50000"/>
                  </a:schemeClr>
                </a:solidFill>
              </a:rPr>
              <a:t> májový pravý, suchopýr širolistý, tučnice obecná, …). V tomto případě je oplocenka nezbytná pro záchranu zbytků populací a pro šanci na jejich revitalizaci. Bohužel jde jen o jednu z mnoha lokalit v severní části Českého lesa, kde je vliv zvěře (zejména prasete divokého a jelen siky) devastační až likvidační pro některé druhy. 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3B1A3AA2-47A3-212F-9858-A421ED6092F9}"/>
              </a:ext>
            </a:extLst>
          </p:cNvPr>
          <p:cNvSpPr txBox="1"/>
          <p:nvPr/>
        </p:nvSpPr>
        <p:spPr>
          <a:xfrm>
            <a:off x="190279" y="5837480"/>
            <a:ext cx="5926667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chemeClr val="accent2">
                    <a:lumMod val="50000"/>
                  </a:schemeClr>
                </a:solidFill>
              </a:rPr>
              <a:t>PROBLÉMY S OCHRANOU BIOTOPŮ VE VKP STARÁ MOHELENSKÁ</a:t>
            </a:r>
          </a:p>
        </p:txBody>
      </p:sp>
    </p:spTree>
    <p:extLst>
      <p:ext uri="{BB962C8B-B14F-4D97-AF65-F5344CB8AC3E}">
        <p14:creationId xmlns:p14="http://schemas.microsoft.com/office/powerpoint/2010/main" val="34004129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74981" y="5607539"/>
            <a:ext cx="3682938" cy="906563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cs-CZ" sz="36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MOKŘAD NA HRANICI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3111"/>
          <a:stretch/>
        </p:blipFill>
        <p:spPr>
          <a:xfrm>
            <a:off x="263535" y="135042"/>
            <a:ext cx="3923295" cy="3385271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4981" y="135042"/>
            <a:ext cx="3682938" cy="5331493"/>
          </a:xfrm>
          <a:prstGeom prst="rect">
            <a:avLst/>
          </a:prstGeom>
        </p:spPr>
      </p:pic>
      <p:pic>
        <p:nvPicPr>
          <p:cNvPr id="7" name="Obrázek 6" descr="Obsah obrázku venku, tráva, rostlina, strom&#10;&#10;Popis byl vytvořen automaticky">
            <a:extLst>
              <a:ext uri="{FF2B5EF4-FFF2-40B4-BE49-F238E27FC236}">
                <a16:creationId xmlns:a16="http://schemas.microsoft.com/office/drawing/2014/main" id="{F4E86F52-9479-5035-C42B-61FC8B2217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36" y="3571631"/>
            <a:ext cx="3923295" cy="2942471"/>
          </a:xfrm>
          <a:prstGeom prst="rect">
            <a:avLst/>
          </a:prstGeom>
        </p:spPr>
      </p:pic>
      <p:pic>
        <p:nvPicPr>
          <p:cNvPr id="9" name="Obrázek 8" descr="Obsah obrázku rostlina, venku, flóra, Stonek rostliny&#10;&#10;Popis byl vytvořen automaticky">
            <a:extLst>
              <a:ext uri="{FF2B5EF4-FFF2-40B4-BE49-F238E27FC236}">
                <a16:creationId xmlns:a16="http://schemas.microsoft.com/office/drawing/2014/main" id="{6C3EB677-D85A-E3D2-DA80-3BD71280F09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259" y="3571631"/>
            <a:ext cx="3923294" cy="2942471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1C01AB4B-93F5-8F9C-D22C-3B705C499DD4}"/>
              </a:ext>
            </a:extLst>
          </p:cNvPr>
          <p:cNvSpPr txBox="1"/>
          <p:nvPr/>
        </p:nvSpPr>
        <p:spPr>
          <a:xfrm>
            <a:off x="4319259" y="135042"/>
            <a:ext cx="3923294" cy="280076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cs-CZ" sz="1600" b="1" dirty="0">
                <a:solidFill>
                  <a:schemeClr val="accent2">
                    <a:lumMod val="50000"/>
                  </a:schemeClr>
                </a:solidFill>
              </a:rPr>
              <a:t>Slatinná loučka </a:t>
            </a:r>
            <a:r>
              <a:rPr lang="cs-CZ" sz="1600" dirty="0">
                <a:solidFill>
                  <a:schemeClr val="accent2">
                    <a:lumMod val="50000"/>
                  </a:schemeClr>
                </a:solidFill>
              </a:rPr>
              <a:t>částečně zarostlá </a:t>
            </a:r>
            <a:r>
              <a:rPr lang="cs-CZ" sz="1600" b="1" dirty="0">
                <a:solidFill>
                  <a:schemeClr val="accent2">
                    <a:lumMod val="50000"/>
                  </a:schemeClr>
                </a:solidFill>
              </a:rPr>
              <a:t>vrbou ušatou (</a:t>
            </a:r>
            <a:r>
              <a:rPr lang="cs-CZ" sz="1600" b="1" i="1" dirty="0" err="1">
                <a:solidFill>
                  <a:schemeClr val="accent2">
                    <a:lumMod val="50000"/>
                  </a:schemeClr>
                </a:solidFill>
              </a:rPr>
              <a:t>Salix</a:t>
            </a:r>
            <a:r>
              <a:rPr lang="cs-CZ" sz="1600" b="1" i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cs-CZ" sz="1600" b="1" i="1" dirty="0" err="1">
                <a:solidFill>
                  <a:schemeClr val="accent2">
                    <a:lumMod val="50000"/>
                  </a:schemeClr>
                </a:solidFill>
              </a:rPr>
              <a:t>aurita</a:t>
            </a:r>
            <a:r>
              <a:rPr lang="cs-CZ" sz="1600" b="1" dirty="0">
                <a:solidFill>
                  <a:schemeClr val="accent2">
                    <a:lumMod val="50000"/>
                  </a:schemeClr>
                </a:solidFill>
              </a:rPr>
              <a:t>)</a:t>
            </a:r>
            <a:r>
              <a:rPr lang="cs-CZ" sz="16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cs-CZ" sz="1600" b="1" dirty="0">
                <a:solidFill>
                  <a:schemeClr val="accent2">
                    <a:lumMod val="50000"/>
                  </a:schemeClr>
                </a:solidFill>
              </a:rPr>
              <a:t>v pramenné oblasti </a:t>
            </a:r>
            <a:r>
              <a:rPr lang="cs-CZ" sz="1600" b="1" dirty="0" err="1">
                <a:solidFill>
                  <a:schemeClr val="accent2">
                    <a:lumMod val="50000"/>
                  </a:schemeClr>
                </a:solidFill>
              </a:rPr>
              <a:t>Mohelenského</a:t>
            </a:r>
            <a:r>
              <a:rPr lang="cs-CZ" sz="1600" b="1" dirty="0">
                <a:solidFill>
                  <a:schemeClr val="accent2">
                    <a:lumMod val="50000"/>
                  </a:schemeClr>
                </a:solidFill>
              </a:rPr>
              <a:t> potoka</a:t>
            </a:r>
            <a:r>
              <a:rPr lang="cs-CZ" sz="1600" dirty="0">
                <a:solidFill>
                  <a:schemeClr val="accent2">
                    <a:lumMod val="50000"/>
                  </a:schemeClr>
                </a:solidFill>
              </a:rPr>
              <a:t> (</a:t>
            </a:r>
            <a:r>
              <a:rPr lang="cs-CZ" sz="1600" dirty="0" err="1">
                <a:solidFill>
                  <a:schemeClr val="accent2">
                    <a:lumMod val="50000"/>
                  </a:schemeClr>
                </a:solidFill>
              </a:rPr>
              <a:t>Muglbach</a:t>
            </a:r>
            <a:r>
              <a:rPr lang="cs-CZ" sz="1600" dirty="0">
                <a:solidFill>
                  <a:schemeClr val="accent2">
                    <a:lumMod val="50000"/>
                  </a:schemeClr>
                </a:solidFill>
              </a:rPr>
              <a:t>) přímo u státní hranice. Porosty </a:t>
            </a:r>
            <a:r>
              <a:rPr lang="cs-CZ" sz="1600" b="1" dirty="0">
                <a:solidFill>
                  <a:schemeClr val="accent2">
                    <a:lumMod val="50000"/>
                  </a:schemeClr>
                </a:solidFill>
              </a:rPr>
              <a:t>ostřic (</a:t>
            </a:r>
            <a:r>
              <a:rPr lang="cs-CZ" sz="1600" b="1" i="1" dirty="0" err="1">
                <a:solidFill>
                  <a:schemeClr val="accent2">
                    <a:lumMod val="50000"/>
                  </a:schemeClr>
                </a:solidFill>
              </a:rPr>
              <a:t>Carex</a:t>
            </a:r>
            <a:r>
              <a:rPr lang="cs-CZ" sz="1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cs-CZ" sz="1600" b="1" dirty="0" err="1">
                <a:solidFill>
                  <a:schemeClr val="accent2">
                    <a:lumMod val="50000"/>
                  </a:schemeClr>
                </a:solidFill>
              </a:rPr>
              <a:t>sp</a:t>
            </a:r>
            <a:r>
              <a:rPr lang="cs-CZ" sz="1600" b="1" dirty="0">
                <a:solidFill>
                  <a:schemeClr val="accent2">
                    <a:lumMod val="50000"/>
                  </a:schemeClr>
                </a:solidFill>
              </a:rPr>
              <a:t>.)</a:t>
            </a:r>
            <a:r>
              <a:rPr lang="cs-CZ" sz="1600" dirty="0">
                <a:solidFill>
                  <a:schemeClr val="accent2">
                    <a:lumMod val="50000"/>
                  </a:schemeClr>
                </a:solidFill>
              </a:rPr>
              <a:t> případně </a:t>
            </a:r>
            <a:r>
              <a:rPr lang="cs-CZ" sz="1600" b="1" dirty="0">
                <a:solidFill>
                  <a:schemeClr val="accent2">
                    <a:lumMod val="50000"/>
                  </a:schemeClr>
                </a:solidFill>
              </a:rPr>
              <a:t>sítin (</a:t>
            </a:r>
            <a:r>
              <a:rPr lang="cs-CZ" sz="1600" b="1" i="1" dirty="0" err="1">
                <a:solidFill>
                  <a:schemeClr val="accent2">
                    <a:lumMod val="50000"/>
                  </a:schemeClr>
                </a:solidFill>
              </a:rPr>
              <a:t>Juncus</a:t>
            </a:r>
            <a:r>
              <a:rPr lang="cs-CZ" sz="1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cs-CZ" sz="1600" b="1" dirty="0" err="1">
                <a:solidFill>
                  <a:schemeClr val="accent2">
                    <a:lumMod val="50000"/>
                  </a:schemeClr>
                </a:solidFill>
              </a:rPr>
              <a:t>sp</a:t>
            </a:r>
            <a:r>
              <a:rPr lang="cs-CZ" sz="1600" b="1" dirty="0">
                <a:solidFill>
                  <a:schemeClr val="accent2">
                    <a:lumMod val="50000"/>
                  </a:schemeClr>
                </a:solidFill>
              </a:rPr>
              <a:t>.) </a:t>
            </a:r>
            <a:r>
              <a:rPr lang="cs-CZ" sz="1600" dirty="0">
                <a:solidFill>
                  <a:schemeClr val="accent2">
                    <a:lumMod val="50000"/>
                  </a:schemeClr>
                </a:solidFill>
              </a:rPr>
              <a:t>doplňují některé diagnostické druhy jako například </a:t>
            </a:r>
            <a:r>
              <a:rPr lang="cs-CZ" sz="1600" b="1" dirty="0">
                <a:solidFill>
                  <a:schemeClr val="accent2">
                    <a:lumMod val="50000"/>
                  </a:schemeClr>
                </a:solidFill>
              </a:rPr>
              <a:t>violka bahenní (</a:t>
            </a:r>
            <a:r>
              <a:rPr lang="cs-CZ" sz="1600" b="1" i="1" dirty="0">
                <a:solidFill>
                  <a:schemeClr val="accent2">
                    <a:lumMod val="50000"/>
                  </a:schemeClr>
                </a:solidFill>
              </a:rPr>
              <a:t>Viola </a:t>
            </a:r>
            <a:r>
              <a:rPr lang="cs-CZ" sz="1600" b="1" i="1" dirty="0" err="1">
                <a:solidFill>
                  <a:schemeClr val="accent2">
                    <a:lumMod val="50000"/>
                  </a:schemeClr>
                </a:solidFill>
              </a:rPr>
              <a:t>palustris</a:t>
            </a:r>
            <a:r>
              <a:rPr lang="cs-CZ" sz="1600" b="1" dirty="0">
                <a:solidFill>
                  <a:schemeClr val="accent2">
                    <a:lumMod val="50000"/>
                  </a:schemeClr>
                </a:solidFill>
              </a:rPr>
              <a:t>), kozlík dvoudomý (</a:t>
            </a:r>
            <a:r>
              <a:rPr lang="cs-CZ" sz="1600" b="1" i="1" dirty="0">
                <a:solidFill>
                  <a:schemeClr val="accent2">
                    <a:lumMod val="50000"/>
                  </a:schemeClr>
                </a:solidFill>
              </a:rPr>
              <a:t>Valeriana </a:t>
            </a:r>
            <a:r>
              <a:rPr lang="cs-CZ" sz="1600" b="1" i="1" dirty="0" err="1">
                <a:solidFill>
                  <a:schemeClr val="accent2">
                    <a:lumMod val="50000"/>
                  </a:schemeClr>
                </a:solidFill>
              </a:rPr>
              <a:t>dioica</a:t>
            </a:r>
            <a:r>
              <a:rPr lang="cs-CZ" sz="1600" b="1" dirty="0">
                <a:solidFill>
                  <a:schemeClr val="accent2">
                    <a:lumMod val="50000"/>
                  </a:schemeClr>
                </a:solidFill>
              </a:rPr>
              <a:t>), vrbovka bahenní (</a:t>
            </a:r>
            <a:r>
              <a:rPr lang="cs-CZ" sz="1600" b="1" i="1" dirty="0" err="1">
                <a:solidFill>
                  <a:schemeClr val="accent2">
                    <a:lumMod val="50000"/>
                  </a:schemeClr>
                </a:solidFill>
              </a:rPr>
              <a:t>Epilobium</a:t>
            </a:r>
            <a:r>
              <a:rPr lang="cs-CZ" sz="1600" b="1" i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cs-CZ" sz="1600" b="1" i="1" dirty="0" err="1">
                <a:solidFill>
                  <a:schemeClr val="accent2">
                    <a:lumMod val="50000"/>
                  </a:schemeClr>
                </a:solidFill>
              </a:rPr>
              <a:t>palustris</a:t>
            </a:r>
            <a:r>
              <a:rPr lang="cs-CZ" sz="1600" b="1" dirty="0">
                <a:solidFill>
                  <a:schemeClr val="accent2">
                    <a:lumMod val="50000"/>
                  </a:schemeClr>
                </a:solidFill>
              </a:rPr>
              <a:t>), mochna bahenní (</a:t>
            </a:r>
            <a:r>
              <a:rPr lang="cs-CZ" sz="1600" b="1" i="1" dirty="0" err="1">
                <a:solidFill>
                  <a:schemeClr val="accent2">
                    <a:lumMod val="50000"/>
                  </a:schemeClr>
                </a:solidFill>
              </a:rPr>
              <a:t>Potentilla</a:t>
            </a:r>
            <a:r>
              <a:rPr lang="cs-CZ" sz="1600" b="1" i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cs-CZ" sz="1600" b="1" i="1" dirty="0" err="1">
                <a:solidFill>
                  <a:schemeClr val="accent2">
                    <a:lumMod val="50000"/>
                  </a:schemeClr>
                </a:solidFill>
              </a:rPr>
              <a:t>palustris</a:t>
            </a:r>
            <a:r>
              <a:rPr lang="cs-CZ" sz="1600" b="1" dirty="0">
                <a:solidFill>
                  <a:schemeClr val="accent2">
                    <a:lumMod val="50000"/>
                  </a:schemeClr>
                </a:solidFill>
              </a:rPr>
              <a:t>), mochna nátržník (</a:t>
            </a:r>
            <a:r>
              <a:rPr lang="cs-CZ" sz="1600" b="1" i="1" dirty="0" err="1">
                <a:solidFill>
                  <a:schemeClr val="accent2">
                    <a:lumMod val="50000"/>
                  </a:schemeClr>
                </a:solidFill>
              </a:rPr>
              <a:t>Potentilla</a:t>
            </a:r>
            <a:r>
              <a:rPr lang="cs-CZ" sz="1600" b="1" i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cs-CZ" sz="1600" b="1" i="1" dirty="0" err="1">
                <a:solidFill>
                  <a:schemeClr val="accent2">
                    <a:lumMod val="50000"/>
                  </a:schemeClr>
                </a:solidFill>
              </a:rPr>
              <a:t>erecta</a:t>
            </a:r>
            <a:r>
              <a:rPr lang="cs-CZ" sz="1600" b="1" dirty="0">
                <a:solidFill>
                  <a:schemeClr val="accent2">
                    <a:lumMod val="50000"/>
                  </a:schemeClr>
                </a:solidFill>
              </a:rPr>
              <a:t>)</a:t>
            </a:r>
            <a:r>
              <a:rPr lang="cs-CZ" sz="1600" dirty="0">
                <a:solidFill>
                  <a:schemeClr val="accent2">
                    <a:lumMod val="50000"/>
                  </a:schemeClr>
                </a:solidFill>
              </a:rPr>
              <a:t>.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11BC286F-6AB5-9FC0-F17E-0885AF6DC861}"/>
              </a:ext>
            </a:extLst>
          </p:cNvPr>
          <p:cNvSpPr txBox="1"/>
          <p:nvPr/>
        </p:nvSpPr>
        <p:spPr>
          <a:xfrm>
            <a:off x="4319258" y="3181759"/>
            <a:ext cx="3923294" cy="3385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1600" b="1" dirty="0">
                <a:solidFill>
                  <a:schemeClr val="accent2">
                    <a:lumMod val="50000"/>
                  </a:schemeClr>
                </a:solidFill>
              </a:rPr>
              <a:t>vrbovka bahenní</a:t>
            </a:r>
          </a:p>
        </p:txBody>
      </p:sp>
    </p:spTree>
    <p:extLst>
      <p:ext uri="{BB962C8B-B14F-4D97-AF65-F5344CB8AC3E}">
        <p14:creationId xmlns:p14="http://schemas.microsoft.com/office/powerpoint/2010/main" val="10471449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4554" y="-17585"/>
            <a:ext cx="9167446" cy="6875585"/>
          </a:xfr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9881DB81-2454-7062-055F-C63E143E8D9D}"/>
              </a:ext>
            </a:extLst>
          </p:cNvPr>
          <p:cNvSpPr txBox="1"/>
          <p:nvPr/>
        </p:nvSpPr>
        <p:spPr>
          <a:xfrm>
            <a:off x="125046" y="4392246"/>
            <a:ext cx="2743200" cy="230832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3600" b="1" dirty="0">
                <a:solidFill>
                  <a:schemeClr val="accent2">
                    <a:lumMod val="50000"/>
                  </a:schemeClr>
                </a:solidFill>
              </a:rPr>
              <a:t>NIVA KOSOVÉHO POTOKA NAD HÁJEM</a:t>
            </a:r>
          </a:p>
        </p:txBody>
      </p:sp>
    </p:spTree>
    <p:extLst>
      <p:ext uri="{BB962C8B-B14F-4D97-AF65-F5344CB8AC3E}">
        <p14:creationId xmlns:p14="http://schemas.microsoft.com/office/powerpoint/2010/main" val="19743921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207" y="169149"/>
            <a:ext cx="5801784" cy="4351338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641" y="3314032"/>
            <a:ext cx="4292368" cy="3219276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823" y="3314032"/>
            <a:ext cx="4294722" cy="3221042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823" y="169149"/>
            <a:ext cx="4294722" cy="2966749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6160508" y="169149"/>
            <a:ext cx="2329223" cy="230832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3600" b="1" dirty="0">
                <a:solidFill>
                  <a:schemeClr val="accent2">
                    <a:lumMod val="50000"/>
                  </a:schemeClr>
                </a:solidFill>
              </a:rPr>
              <a:t>CHATA V SEVERNÍM SVAHU DYLENĚ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159206" y="4650828"/>
            <a:ext cx="3043621" cy="132343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cs-CZ" sz="1600" dirty="0">
                <a:solidFill>
                  <a:schemeClr val="accent2">
                    <a:lumMod val="50000"/>
                  </a:schemeClr>
                </a:solidFill>
              </a:rPr>
              <a:t>Druhotný výskyt kapradiny </a:t>
            </a:r>
            <a:r>
              <a:rPr lang="cs-CZ" sz="1600" b="1" dirty="0">
                <a:solidFill>
                  <a:schemeClr val="accent2">
                    <a:lumMod val="50000"/>
                  </a:schemeClr>
                </a:solidFill>
              </a:rPr>
              <a:t>pérovníku pštrosího, </a:t>
            </a:r>
            <a:r>
              <a:rPr lang="cs-CZ" sz="1600" dirty="0">
                <a:solidFill>
                  <a:schemeClr val="accent2">
                    <a:lumMod val="50000"/>
                  </a:schemeClr>
                </a:solidFill>
              </a:rPr>
              <a:t>pocházející nejspíše z výsadby tohoto ozdobného druhu při turistické chatě.</a:t>
            </a:r>
          </a:p>
        </p:txBody>
      </p:sp>
    </p:spTree>
    <p:extLst>
      <p:ext uri="{BB962C8B-B14F-4D97-AF65-F5344CB8AC3E}">
        <p14:creationId xmlns:p14="http://schemas.microsoft.com/office/powerpoint/2010/main" val="17494199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8643" y="2161108"/>
            <a:ext cx="3032368" cy="4389714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3"/>
          <a:srcRect t="486" b="844"/>
          <a:stretch/>
        </p:blipFill>
        <p:spPr>
          <a:xfrm>
            <a:off x="330989" y="2240607"/>
            <a:ext cx="4938074" cy="365610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9F54A1AD-40F0-E6F1-E76E-1C9F5DF57B2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591" t="12967" r="10791" b="17727"/>
          <a:stretch/>
        </p:blipFill>
        <p:spPr>
          <a:xfrm>
            <a:off x="5453768" y="2240607"/>
            <a:ext cx="3190170" cy="2928372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F0D02C24-D4B8-48FA-EF1C-543F3FB6285E}"/>
              </a:ext>
            </a:extLst>
          </p:cNvPr>
          <p:cNvSpPr txBox="1"/>
          <p:nvPr/>
        </p:nvSpPr>
        <p:spPr>
          <a:xfrm>
            <a:off x="330990" y="221208"/>
            <a:ext cx="11530022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>
                <a:solidFill>
                  <a:schemeClr val="accent2">
                    <a:lumMod val="50000"/>
                  </a:schemeClr>
                </a:solidFill>
              </a:rPr>
              <a:t>MOHELENSKÁ PLÁŇ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E4DB1846-DADA-8709-D4F2-249B19A8B884}"/>
              </a:ext>
            </a:extLst>
          </p:cNvPr>
          <p:cNvSpPr txBox="1"/>
          <p:nvPr/>
        </p:nvSpPr>
        <p:spPr>
          <a:xfrm>
            <a:off x="5453768" y="5281420"/>
            <a:ext cx="3190170" cy="132343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cs-CZ" sz="1600" b="1" dirty="0" err="1">
                <a:solidFill>
                  <a:schemeClr val="accent2">
                    <a:lumMod val="50000"/>
                  </a:schemeClr>
                </a:solidFill>
              </a:rPr>
              <a:t>Vítod</a:t>
            </a:r>
            <a:r>
              <a:rPr lang="cs-CZ" sz="1600" b="1" dirty="0">
                <a:solidFill>
                  <a:schemeClr val="accent2">
                    <a:lumMod val="50000"/>
                  </a:schemeClr>
                </a:solidFill>
              </a:rPr>
              <a:t> douškolistý </a:t>
            </a:r>
            <a:r>
              <a:rPr lang="cs-CZ" sz="1600" dirty="0">
                <a:solidFill>
                  <a:schemeClr val="accent2">
                    <a:lumMod val="50000"/>
                  </a:schemeClr>
                </a:solidFill>
              </a:rPr>
              <a:t>je bezpochyby </a:t>
            </a:r>
            <a:r>
              <a:rPr lang="cs-CZ" sz="1600" b="1" dirty="0">
                <a:solidFill>
                  <a:schemeClr val="accent2">
                    <a:lumMod val="50000"/>
                  </a:schemeClr>
                </a:solidFill>
              </a:rPr>
              <a:t>nejvýznamnější taxon </a:t>
            </a:r>
            <a:r>
              <a:rPr lang="cs-CZ" sz="1600" b="1" dirty="0" err="1">
                <a:solidFill>
                  <a:schemeClr val="accent2">
                    <a:lumMod val="50000"/>
                  </a:schemeClr>
                </a:solidFill>
              </a:rPr>
              <a:t>Dyleňsko</a:t>
            </a:r>
            <a:r>
              <a:rPr lang="cs-CZ" sz="1600" b="1" dirty="0">
                <a:solidFill>
                  <a:schemeClr val="accent2">
                    <a:lumMod val="50000"/>
                  </a:schemeClr>
                </a:solidFill>
              </a:rPr>
              <a:t> – </a:t>
            </a:r>
            <a:r>
              <a:rPr lang="cs-CZ" sz="1600" b="1" dirty="0" err="1">
                <a:solidFill>
                  <a:schemeClr val="accent2">
                    <a:lumMod val="50000"/>
                  </a:schemeClr>
                </a:solidFill>
              </a:rPr>
              <a:t>čupřinského</a:t>
            </a:r>
            <a:r>
              <a:rPr lang="cs-CZ" sz="1600" b="1" dirty="0">
                <a:solidFill>
                  <a:schemeClr val="accent2">
                    <a:lumMod val="50000"/>
                  </a:schemeClr>
                </a:solidFill>
              </a:rPr>
              <a:t> hřbetu</a:t>
            </a:r>
            <a:r>
              <a:rPr lang="cs-CZ" sz="1600" dirty="0">
                <a:solidFill>
                  <a:schemeClr val="accent2">
                    <a:lumMod val="50000"/>
                  </a:schemeClr>
                </a:solidFill>
              </a:rPr>
              <a:t>, každá jeho lokalita je důležitá pro uchování druhu v </a:t>
            </a:r>
            <a:r>
              <a:rPr lang="cs-CZ" sz="1600" dirty="0" err="1">
                <a:solidFill>
                  <a:schemeClr val="accent2">
                    <a:lumMod val="50000"/>
                  </a:schemeClr>
                </a:solidFill>
              </a:rPr>
              <a:t>Dyleňském</a:t>
            </a:r>
            <a:r>
              <a:rPr lang="cs-CZ" sz="1600" dirty="0">
                <a:solidFill>
                  <a:schemeClr val="accent2">
                    <a:lumMod val="50000"/>
                  </a:schemeClr>
                </a:solidFill>
              </a:rPr>
              <a:t> lese.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2AF7F60F-2E39-390B-32C5-8A353BA91525}"/>
              </a:ext>
            </a:extLst>
          </p:cNvPr>
          <p:cNvSpPr txBox="1"/>
          <p:nvPr/>
        </p:nvSpPr>
        <p:spPr>
          <a:xfrm>
            <a:off x="330989" y="6021018"/>
            <a:ext cx="4938074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cs-CZ" sz="1600" dirty="0">
                <a:solidFill>
                  <a:schemeClr val="accent2">
                    <a:lumMod val="50000"/>
                  </a:schemeClr>
                </a:solidFill>
              </a:rPr>
              <a:t>Severní část </a:t>
            </a:r>
            <a:r>
              <a:rPr lang="cs-CZ" sz="1600" dirty="0" err="1">
                <a:solidFill>
                  <a:schemeClr val="accent2">
                    <a:lumMod val="50000"/>
                  </a:schemeClr>
                </a:solidFill>
              </a:rPr>
              <a:t>Mohelenské</a:t>
            </a:r>
            <a:r>
              <a:rPr lang="cs-CZ" sz="1600" dirty="0">
                <a:solidFill>
                  <a:schemeClr val="accent2">
                    <a:lumMod val="50000"/>
                  </a:schemeClr>
                </a:solidFill>
              </a:rPr>
              <a:t> pláně se </a:t>
            </a:r>
            <a:r>
              <a:rPr lang="cs-CZ" sz="1600" b="1" dirty="0">
                <a:solidFill>
                  <a:schemeClr val="accent2">
                    <a:lumMod val="50000"/>
                  </a:schemeClr>
                </a:solidFill>
              </a:rPr>
              <a:t>svorovou skalkou, </a:t>
            </a:r>
            <a:r>
              <a:rPr lang="cs-CZ" sz="1600" dirty="0">
                <a:solidFill>
                  <a:schemeClr val="accent2">
                    <a:lumMod val="50000"/>
                  </a:schemeClr>
                </a:solidFill>
              </a:rPr>
              <a:t>pěkné</a:t>
            </a:r>
            <a:r>
              <a:rPr lang="cs-CZ" sz="1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cs-CZ" sz="1600" dirty="0">
                <a:solidFill>
                  <a:schemeClr val="accent2">
                    <a:lumMod val="50000"/>
                  </a:schemeClr>
                </a:solidFill>
              </a:rPr>
              <a:t>výhledové místo</a:t>
            </a: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84333A02-2936-3F17-5A68-5BDA7AE06D78}"/>
              </a:ext>
            </a:extLst>
          </p:cNvPr>
          <p:cNvSpPr txBox="1"/>
          <p:nvPr/>
        </p:nvSpPr>
        <p:spPr>
          <a:xfrm>
            <a:off x="330989" y="969108"/>
            <a:ext cx="11530022" cy="107721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cs-CZ" sz="1600" b="1" dirty="0">
                <a:solidFill>
                  <a:schemeClr val="accent2">
                    <a:lumMod val="50000"/>
                  </a:schemeClr>
                </a:solidFill>
              </a:rPr>
              <a:t>Rozsáhlé bezlesí na západním úpatí vrchu Čupřina</a:t>
            </a:r>
            <a:r>
              <a:rPr lang="cs-CZ" sz="1600" dirty="0">
                <a:solidFill>
                  <a:schemeClr val="accent2">
                    <a:lumMod val="50000"/>
                  </a:schemeClr>
                </a:solidFill>
              </a:rPr>
              <a:t>, nad údolím </a:t>
            </a:r>
            <a:r>
              <a:rPr lang="cs-CZ" sz="1600" dirty="0" err="1">
                <a:solidFill>
                  <a:schemeClr val="accent2">
                    <a:lumMod val="50000"/>
                  </a:schemeClr>
                </a:solidFill>
              </a:rPr>
              <a:t>Mohelenského</a:t>
            </a:r>
            <a:r>
              <a:rPr lang="cs-CZ" sz="1600" dirty="0">
                <a:solidFill>
                  <a:schemeClr val="accent2">
                    <a:lumMod val="50000"/>
                  </a:schemeClr>
                </a:solidFill>
              </a:rPr>
              <a:t> potoka (</a:t>
            </a:r>
            <a:r>
              <a:rPr lang="cs-CZ" sz="1600" dirty="0" err="1">
                <a:solidFill>
                  <a:schemeClr val="accent2">
                    <a:lumMod val="50000"/>
                  </a:schemeClr>
                </a:solidFill>
              </a:rPr>
              <a:t>Muglbachu</a:t>
            </a:r>
            <a:r>
              <a:rPr lang="cs-CZ" sz="1600" dirty="0">
                <a:solidFill>
                  <a:schemeClr val="accent2">
                    <a:lumMod val="50000"/>
                  </a:schemeClr>
                </a:solidFill>
              </a:rPr>
              <a:t>). Jihozápadní část bezlesí zaujímala ves Nové Mohelno (</a:t>
            </a:r>
            <a:r>
              <a:rPr lang="cs-CZ" sz="1600" dirty="0" err="1">
                <a:solidFill>
                  <a:schemeClr val="accent2">
                    <a:lumMod val="50000"/>
                  </a:schemeClr>
                </a:solidFill>
              </a:rPr>
              <a:t>Neumugl</a:t>
            </a:r>
            <a:r>
              <a:rPr lang="cs-CZ" sz="1600" dirty="0">
                <a:solidFill>
                  <a:schemeClr val="accent2">
                    <a:lumMod val="50000"/>
                  </a:schemeClr>
                </a:solidFill>
              </a:rPr>
              <a:t>), dnes jsou zde zdroje pitné vody. Na zbytku plochy </a:t>
            </a:r>
            <a:r>
              <a:rPr lang="cs-CZ" sz="1600" b="1" dirty="0">
                <a:solidFill>
                  <a:schemeClr val="accent2">
                    <a:lumMod val="50000"/>
                  </a:schemeClr>
                </a:solidFill>
              </a:rPr>
              <a:t>rozsáhlé mezofilní louky</a:t>
            </a:r>
            <a:r>
              <a:rPr lang="cs-CZ" sz="1600" dirty="0">
                <a:solidFill>
                  <a:schemeClr val="accent2">
                    <a:lumMod val="50000"/>
                  </a:schemeClr>
                </a:solidFill>
              </a:rPr>
              <a:t>, místy poměrně druhově pestré, ovšem bez ochranářsky významnějších druhů. Je odtud uváděna </a:t>
            </a:r>
            <a:r>
              <a:rPr lang="cs-CZ" sz="1600" b="1" dirty="0">
                <a:solidFill>
                  <a:schemeClr val="accent2">
                    <a:lumMod val="50000"/>
                  </a:schemeClr>
                </a:solidFill>
              </a:rPr>
              <a:t>prha chlumní (</a:t>
            </a:r>
            <a:r>
              <a:rPr lang="cs-CZ" sz="1600" b="1" i="1" dirty="0" err="1">
                <a:solidFill>
                  <a:schemeClr val="accent2">
                    <a:lumMod val="50000"/>
                  </a:schemeClr>
                </a:solidFill>
              </a:rPr>
              <a:t>Arnica</a:t>
            </a:r>
            <a:r>
              <a:rPr lang="cs-CZ" sz="1600" b="1" i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cs-CZ" sz="1600" b="1" i="1" dirty="0" err="1">
                <a:solidFill>
                  <a:schemeClr val="accent2">
                    <a:lumMod val="50000"/>
                  </a:schemeClr>
                </a:solidFill>
              </a:rPr>
              <a:t>montana</a:t>
            </a:r>
            <a:r>
              <a:rPr lang="cs-CZ" sz="1600" b="1" dirty="0">
                <a:solidFill>
                  <a:schemeClr val="accent2">
                    <a:lumMod val="50000"/>
                  </a:schemeClr>
                </a:solidFill>
              </a:rPr>
              <a:t>)</a:t>
            </a:r>
            <a:r>
              <a:rPr lang="cs-CZ" sz="1600" dirty="0">
                <a:solidFill>
                  <a:schemeClr val="accent2">
                    <a:lumMod val="50000"/>
                  </a:schemeClr>
                </a:solidFill>
              </a:rPr>
              <a:t>, po okraji v lesních lemech se objevuje kriticky ohrožený </a:t>
            </a:r>
            <a:r>
              <a:rPr lang="cs-CZ" sz="1600" b="1" dirty="0" err="1">
                <a:solidFill>
                  <a:schemeClr val="accent2">
                    <a:lumMod val="50000"/>
                  </a:schemeClr>
                </a:solidFill>
              </a:rPr>
              <a:t>vítod</a:t>
            </a:r>
            <a:r>
              <a:rPr lang="cs-CZ" sz="1600" b="1" dirty="0">
                <a:solidFill>
                  <a:schemeClr val="accent2">
                    <a:lumMod val="50000"/>
                  </a:schemeClr>
                </a:solidFill>
              </a:rPr>
              <a:t> douškolistý (</a:t>
            </a:r>
            <a:r>
              <a:rPr lang="cs-CZ" sz="1600" b="1" i="1" dirty="0" err="1">
                <a:solidFill>
                  <a:schemeClr val="accent2">
                    <a:lumMod val="50000"/>
                  </a:schemeClr>
                </a:solidFill>
              </a:rPr>
              <a:t>Polygala</a:t>
            </a:r>
            <a:r>
              <a:rPr lang="cs-CZ" sz="1600" b="1" i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cs-CZ" sz="1600" b="1" i="1" dirty="0" err="1">
                <a:solidFill>
                  <a:schemeClr val="accent2">
                    <a:lumMod val="50000"/>
                  </a:schemeClr>
                </a:solidFill>
              </a:rPr>
              <a:t>serpyllifolia</a:t>
            </a:r>
            <a:r>
              <a:rPr lang="cs-CZ" sz="1600" b="1" dirty="0">
                <a:solidFill>
                  <a:schemeClr val="accent2">
                    <a:lumMod val="50000"/>
                  </a:schemeClr>
                </a:solidFill>
              </a:rPr>
              <a:t>)</a:t>
            </a:r>
            <a:r>
              <a:rPr lang="cs-CZ" sz="1600" dirty="0">
                <a:solidFill>
                  <a:schemeClr val="accent2">
                    <a:lumMod val="50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30120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tráva, venku, rostlina, obloha&#10;&#10;Popis byl vytvořen automaticky">
            <a:extLst>
              <a:ext uri="{FF2B5EF4-FFF2-40B4-BE49-F238E27FC236}">
                <a16:creationId xmlns:a16="http://schemas.microsoft.com/office/drawing/2014/main" id="{D124A03A-D4C5-377A-D316-47D52B4E3D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7188" y="117230"/>
            <a:ext cx="8055057" cy="6041293"/>
          </a:xfrm>
          <a:prstGeom prst="rect">
            <a:avLst/>
          </a:prstGeom>
        </p:spPr>
      </p:pic>
      <p:pic>
        <p:nvPicPr>
          <p:cNvPr id="11" name="Obrázek 10" descr="Obsah obrázku rostlina, květina, venku, žlutá&#10;&#10;Popis byl vytvořen automaticky">
            <a:extLst>
              <a:ext uri="{FF2B5EF4-FFF2-40B4-BE49-F238E27FC236}">
                <a16:creationId xmlns:a16="http://schemas.microsoft.com/office/drawing/2014/main" id="{D67382ED-2462-5135-FB04-554AC13BBBC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28" t="21370" b="20478"/>
          <a:stretch/>
        </p:blipFill>
        <p:spPr>
          <a:xfrm rot="5400000">
            <a:off x="-976082" y="1314746"/>
            <a:ext cx="6052632" cy="3657600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8CEC51DC-5E30-EA36-5C93-9FEDDDAEDFF6}"/>
              </a:ext>
            </a:extLst>
          </p:cNvPr>
          <p:cNvSpPr txBox="1"/>
          <p:nvPr/>
        </p:nvSpPr>
        <p:spPr>
          <a:xfrm>
            <a:off x="221434" y="6271462"/>
            <a:ext cx="3657600" cy="3385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1600" b="1" dirty="0">
                <a:solidFill>
                  <a:schemeClr val="accent2">
                    <a:lumMod val="50000"/>
                  </a:schemeClr>
                </a:solidFill>
              </a:rPr>
              <a:t>prha chlumní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8BC9A42F-15A8-3B54-6A41-C9B27A87A9F1}"/>
              </a:ext>
            </a:extLst>
          </p:cNvPr>
          <p:cNvSpPr txBox="1"/>
          <p:nvPr/>
        </p:nvSpPr>
        <p:spPr>
          <a:xfrm>
            <a:off x="3957187" y="6267170"/>
            <a:ext cx="8055057" cy="3385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1600" dirty="0">
                <a:solidFill>
                  <a:schemeClr val="accent2">
                    <a:lumMod val="50000"/>
                  </a:schemeClr>
                </a:solidFill>
              </a:rPr>
              <a:t>Pohled na </a:t>
            </a:r>
            <a:r>
              <a:rPr lang="cs-CZ" sz="1600" b="1" dirty="0">
                <a:solidFill>
                  <a:schemeClr val="accent2">
                    <a:lumMod val="50000"/>
                  </a:schemeClr>
                </a:solidFill>
              </a:rPr>
              <a:t>mezofilní louky (červnový aspekt) </a:t>
            </a:r>
            <a:r>
              <a:rPr lang="cs-CZ" sz="1600" dirty="0">
                <a:solidFill>
                  <a:schemeClr val="accent2">
                    <a:lumMod val="50000"/>
                  </a:schemeClr>
                </a:solidFill>
              </a:rPr>
              <a:t>v severní části pláně z vrcholu svorové skalky</a:t>
            </a:r>
          </a:p>
        </p:txBody>
      </p:sp>
    </p:spTree>
    <p:extLst>
      <p:ext uri="{BB962C8B-B14F-4D97-AF65-F5344CB8AC3E}">
        <p14:creationId xmlns:p14="http://schemas.microsoft.com/office/powerpoint/2010/main" val="22322072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ovéPole 7"/>
          <p:cNvSpPr txBox="1"/>
          <p:nvPr/>
        </p:nvSpPr>
        <p:spPr>
          <a:xfrm>
            <a:off x="648678" y="101600"/>
            <a:ext cx="5502030" cy="12003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>
                <a:solidFill>
                  <a:schemeClr val="accent2">
                    <a:lumMod val="50000"/>
                  </a:schemeClr>
                </a:solidFill>
              </a:rPr>
              <a:t>PRAMENNÁ OBLAST HAMERSKÉHO POTOKA</a:t>
            </a:r>
          </a:p>
        </p:txBody>
      </p:sp>
      <p:pic>
        <p:nvPicPr>
          <p:cNvPr id="3" name="Zástupný symbol pro obsah 2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39" b="3270"/>
          <a:stretch/>
        </p:blipFill>
        <p:spPr>
          <a:xfrm>
            <a:off x="6262189" y="101600"/>
            <a:ext cx="5390542" cy="6654897"/>
          </a:xfrm>
        </p:spPr>
      </p:pic>
      <p:sp>
        <p:nvSpPr>
          <p:cNvPr id="5" name="Obdélník 4"/>
          <p:cNvSpPr/>
          <p:nvPr/>
        </p:nvSpPr>
        <p:spPr>
          <a:xfrm>
            <a:off x="648678" y="5186837"/>
            <a:ext cx="5502030" cy="156966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cs-CZ" sz="1600" dirty="0">
                <a:solidFill>
                  <a:schemeClr val="accent2">
                    <a:lumMod val="50000"/>
                  </a:schemeClr>
                </a:solidFill>
              </a:rPr>
              <a:t>V </a:t>
            </a:r>
            <a:r>
              <a:rPr lang="cs-CZ" sz="1600" b="1" dirty="0">
                <a:solidFill>
                  <a:schemeClr val="accent2">
                    <a:lumMod val="50000"/>
                  </a:schemeClr>
                </a:solidFill>
              </a:rPr>
              <a:t>pramenné oblasti Hamerského potoka</a:t>
            </a:r>
            <a:r>
              <a:rPr lang="cs-CZ" sz="1600" dirty="0">
                <a:solidFill>
                  <a:schemeClr val="accent2">
                    <a:lumMod val="50000"/>
                  </a:schemeClr>
                </a:solidFill>
              </a:rPr>
              <a:t> se v komplexu kulturních smrčin zachovaly </a:t>
            </a:r>
            <a:r>
              <a:rPr lang="cs-CZ" sz="1600" b="1" dirty="0">
                <a:solidFill>
                  <a:schemeClr val="accent2">
                    <a:lumMod val="50000"/>
                  </a:schemeClr>
                </a:solidFill>
              </a:rPr>
              <a:t>fragmenty smrčin podmáčených a rašelinných</a:t>
            </a:r>
            <a:r>
              <a:rPr lang="cs-CZ" sz="1600" dirty="0">
                <a:solidFill>
                  <a:schemeClr val="accent2">
                    <a:lumMod val="50000"/>
                  </a:schemeClr>
                </a:solidFill>
              </a:rPr>
              <a:t>. V posledních letech došlo na lokalitě k těžbě dřeva, v letech 2018 – 19 byla obnovena lesní svážnice. Při její stavbě byla zjištěna nečekaně </a:t>
            </a:r>
            <a:r>
              <a:rPr lang="cs-CZ" sz="1600" b="1" dirty="0">
                <a:solidFill>
                  <a:schemeClr val="accent2">
                    <a:lumMod val="50000"/>
                  </a:schemeClr>
                </a:solidFill>
              </a:rPr>
              <a:t>velká mocnost ložiska rašeliny</a:t>
            </a:r>
            <a:r>
              <a:rPr lang="cs-CZ" sz="1600" dirty="0">
                <a:solidFill>
                  <a:schemeClr val="accent2">
                    <a:lumMod val="50000"/>
                  </a:schemeClr>
                </a:solidFill>
              </a:rPr>
              <a:t>, což dokladují snímky na další straně prezentace. 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3"/>
          <a:srcRect t="3157" b="5442"/>
          <a:stretch/>
        </p:blipFill>
        <p:spPr>
          <a:xfrm>
            <a:off x="648678" y="1501620"/>
            <a:ext cx="5502030" cy="3516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0672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6972" y="155401"/>
            <a:ext cx="11024105" cy="1253950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cs-CZ" sz="36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PRAMENIŠTĚ ŠITBOŘSKÉHO POTOKA </a:t>
            </a:r>
            <a:br>
              <a:rPr lang="cs-CZ" sz="36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</a:br>
            <a:r>
              <a:rPr lang="cs-CZ" sz="36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A ÚDOLÍ POD STŘEDNÍM VRCHEM</a:t>
            </a: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59" t="2080" b="50925"/>
          <a:stretch/>
        </p:blipFill>
        <p:spPr>
          <a:xfrm>
            <a:off x="7353482" y="1594480"/>
            <a:ext cx="4277595" cy="4979526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943" y="1594480"/>
            <a:ext cx="6639367" cy="4979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60233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4588" y="406345"/>
            <a:ext cx="4028689" cy="3022655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3"/>
          <a:srcRect l="6373"/>
          <a:stretch/>
        </p:blipFill>
        <p:spPr>
          <a:xfrm>
            <a:off x="234461" y="406345"/>
            <a:ext cx="7636131" cy="6111228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4588" y="3496056"/>
            <a:ext cx="4028689" cy="3021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2259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26" y="3429000"/>
            <a:ext cx="4084839" cy="3063629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26" y="234462"/>
            <a:ext cx="4084839" cy="306363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10" y="907983"/>
            <a:ext cx="7678054" cy="5758540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7" name="TextovéPole 6"/>
          <p:cNvSpPr txBox="1"/>
          <p:nvPr/>
        </p:nvSpPr>
        <p:spPr>
          <a:xfrm>
            <a:off x="174510" y="234462"/>
            <a:ext cx="7601798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>
                <a:solidFill>
                  <a:schemeClr val="accent2">
                    <a:lumMod val="50000"/>
                  </a:schemeClr>
                </a:solidFill>
              </a:rPr>
              <a:t>DYLEŇSKÉ OBRÁZKY</a:t>
            </a:r>
          </a:p>
        </p:txBody>
      </p:sp>
    </p:spTree>
    <p:extLst>
      <p:ext uri="{BB962C8B-B14F-4D97-AF65-F5344CB8AC3E}">
        <p14:creationId xmlns:p14="http://schemas.microsoft.com/office/powerpoint/2010/main" val="349505837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094" y="402366"/>
            <a:ext cx="3009995" cy="4013326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0"/>
            <a:ext cx="9144000" cy="6858000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7994660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6876" y="85734"/>
            <a:ext cx="6929153" cy="5196865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86" y="85734"/>
            <a:ext cx="5015878" cy="6687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02268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21" b="22518"/>
          <a:stretch/>
        </p:blipFill>
        <p:spPr>
          <a:xfrm>
            <a:off x="0" y="0"/>
            <a:ext cx="12192000" cy="6397372"/>
          </a:xfrm>
        </p:spPr>
      </p:pic>
      <p:sp>
        <p:nvSpPr>
          <p:cNvPr id="5" name="TextovéPole 4"/>
          <p:cNvSpPr txBox="1"/>
          <p:nvPr/>
        </p:nvSpPr>
        <p:spPr>
          <a:xfrm>
            <a:off x="0" y="6464267"/>
            <a:ext cx="12192000" cy="3385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1600" dirty="0">
                <a:solidFill>
                  <a:schemeClr val="accent2">
                    <a:lumMod val="50000"/>
                  </a:schemeClr>
                </a:solidFill>
              </a:rPr>
              <a:t>Výhled z vrcholu </a:t>
            </a:r>
            <a:r>
              <a:rPr lang="cs-CZ" sz="1600" dirty="0" err="1">
                <a:solidFill>
                  <a:schemeClr val="accent2">
                    <a:lumMod val="50000"/>
                  </a:schemeClr>
                </a:solidFill>
              </a:rPr>
              <a:t>Dyleně</a:t>
            </a:r>
            <a:r>
              <a:rPr lang="cs-CZ" sz="1600" dirty="0">
                <a:solidFill>
                  <a:schemeClr val="accent2">
                    <a:lumMod val="50000"/>
                  </a:schemeClr>
                </a:solidFill>
              </a:rPr>
              <a:t> na nejvyšší vrcholy bavorských </a:t>
            </a:r>
            <a:r>
              <a:rPr lang="cs-CZ" sz="1600" b="1" dirty="0">
                <a:solidFill>
                  <a:schemeClr val="accent2">
                    <a:lumMod val="50000"/>
                  </a:schemeClr>
                </a:solidFill>
              </a:rPr>
              <a:t>Smrčin (</a:t>
            </a:r>
            <a:r>
              <a:rPr lang="cs-CZ" sz="1600" b="1" dirty="0" err="1">
                <a:solidFill>
                  <a:schemeClr val="accent2">
                    <a:lumMod val="50000"/>
                  </a:schemeClr>
                </a:solidFill>
              </a:rPr>
              <a:t>Fichtelgebirge</a:t>
            </a:r>
            <a:r>
              <a:rPr lang="cs-CZ" sz="1600" b="1" dirty="0">
                <a:solidFill>
                  <a:schemeClr val="accent2">
                    <a:lumMod val="50000"/>
                  </a:schemeClr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05576986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2401" y="2499925"/>
            <a:ext cx="5173784" cy="3880339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32"/>
          <a:stretch/>
        </p:blipFill>
        <p:spPr>
          <a:xfrm>
            <a:off x="562055" y="47602"/>
            <a:ext cx="5752776" cy="6762796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6502400" y="1101969"/>
            <a:ext cx="5173785" cy="12003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>
                <a:solidFill>
                  <a:schemeClr val="accent2">
                    <a:lumMod val="50000"/>
                  </a:schemeClr>
                </a:solidFill>
              </a:rPr>
              <a:t>STROMY S CHŮDOVITÝMI KOŘENY</a:t>
            </a:r>
          </a:p>
        </p:txBody>
      </p:sp>
    </p:spTree>
    <p:extLst>
      <p:ext uri="{BB962C8B-B14F-4D97-AF65-F5344CB8AC3E}">
        <p14:creationId xmlns:p14="http://schemas.microsoft.com/office/powerpoint/2010/main" val="400293399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68567" y="790130"/>
            <a:ext cx="3954608" cy="5277739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8687" y="790129"/>
            <a:ext cx="3954650" cy="5277739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688" y="790130"/>
            <a:ext cx="3966367" cy="5277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05726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5" t="1113" r="8649"/>
          <a:stretch/>
        </p:blipFill>
        <p:spPr>
          <a:xfrm>
            <a:off x="8293647" y="687754"/>
            <a:ext cx="3751604" cy="5854109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7944" y="687754"/>
            <a:ext cx="2073301" cy="27644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03" r="18502" b="9236"/>
          <a:stretch/>
        </p:blipFill>
        <p:spPr>
          <a:xfrm>
            <a:off x="3393046" y="3747782"/>
            <a:ext cx="2682496" cy="2783793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2" t="24220" b="12660"/>
          <a:stretch/>
        </p:blipFill>
        <p:spPr>
          <a:xfrm>
            <a:off x="203130" y="3747781"/>
            <a:ext cx="3065570" cy="2783795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28" t="10397" r="29144"/>
          <a:stretch/>
        </p:blipFill>
        <p:spPr>
          <a:xfrm>
            <a:off x="3740448" y="687754"/>
            <a:ext cx="2226615" cy="2764400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58" t="24949" r="5113" b="8851"/>
          <a:stretch/>
        </p:blipFill>
        <p:spPr>
          <a:xfrm>
            <a:off x="193350" y="687754"/>
            <a:ext cx="3406892" cy="2771657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06" t="13425" r="5251" b="7850"/>
          <a:stretch/>
        </p:blipFill>
        <p:spPr>
          <a:xfrm>
            <a:off x="6199888" y="3747781"/>
            <a:ext cx="2011412" cy="2783794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230302" y="0"/>
            <a:ext cx="118149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>
                <a:solidFill>
                  <a:schemeClr val="accent2">
                    <a:lumMod val="50000"/>
                  </a:schemeClr>
                </a:solidFill>
              </a:rPr>
              <a:t>DYLEŇSKO – ČUPŘINSKÝ HŘBET HOUBOVÝ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203129" y="3390253"/>
            <a:ext cx="34068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600" b="1" dirty="0">
                <a:solidFill>
                  <a:schemeClr val="accent2">
                    <a:lumMod val="50000"/>
                  </a:schemeClr>
                </a:solidFill>
              </a:rPr>
              <a:t>čechratka </a:t>
            </a:r>
            <a:r>
              <a:rPr lang="cs-CZ" sz="1600" b="1" dirty="0" err="1">
                <a:solidFill>
                  <a:schemeClr val="accent2">
                    <a:lumMod val="50000"/>
                  </a:schemeClr>
                </a:solidFill>
              </a:rPr>
              <a:t>černohuňatá</a:t>
            </a:r>
            <a:endParaRPr lang="cs-CZ" sz="16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3714476" y="3402091"/>
            <a:ext cx="22266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600" b="1" dirty="0">
                <a:solidFill>
                  <a:schemeClr val="accent2">
                    <a:lumMod val="50000"/>
                  </a:schemeClr>
                </a:solidFill>
              </a:rPr>
              <a:t>ucháč čepcovitý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6096000" y="3390253"/>
            <a:ext cx="20733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600" b="1" dirty="0" err="1">
                <a:solidFill>
                  <a:schemeClr val="accent2">
                    <a:lumMod val="50000"/>
                  </a:schemeClr>
                </a:solidFill>
              </a:rPr>
              <a:t>květnatec</a:t>
            </a:r>
            <a:r>
              <a:rPr lang="cs-CZ" sz="1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cs-CZ" sz="1600" b="1" dirty="0" err="1">
                <a:solidFill>
                  <a:schemeClr val="accent2">
                    <a:lumMod val="50000"/>
                  </a:schemeClr>
                </a:solidFill>
              </a:rPr>
              <a:t>Archerův</a:t>
            </a:r>
            <a:endParaRPr lang="cs-CZ" sz="16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200525" y="6531575"/>
            <a:ext cx="30115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600" b="1" dirty="0">
                <a:solidFill>
                  <a:schemeClr val="accent2">
                    <a:lumMod val="50000"/>
                  </a:schemeClr>
                </a:solidFill>
              </a:rPr>
              <a:t>kotrč kadeřavý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3393046" y="6517359"/>
            <a:ext cx="26824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600" b="1" dirty="0">
                <a:solidFill>
                  <a:schemeClr val="accent2">
                    <a:lumMod val="50000"/>
                  </a:schemeClr>
                </a:solidFill>
              </a:rPr>
              <a:t>kotrč Němcův</a:t>
            </a:r>
          </a:p>
        </p:txBody>
      </p:sp>
      <p:sp>
        <p:nvSpPr>
          <p:cNvPr id="15" name="TextovéPole 14"/>
          <p:cNvSpPr txBox="1"/>
          <p:nvPr/>
        </p:nvSpPr>
        <p:spPr>
          <a:xfrm>
            <a:off x="6199888" y="6517359"/>
            <a:ext cx="20114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600" b="1" dirty="0">
                <a:solidFill>
                  <a:schemeClr val="accent2">
                    <a:lumMod val="50000"/>
                  </a:schemeClr>
                </a:solidFill>
              </a:rPr>
              <a:t>pařezník pozdní</a:t>
            </a:r>
          </a:p>
        </p:txBody>
      </p:sp>
    </p:spTree>
    <p:extLst>
      <p:ext uri="{BB962C8B-B14F-4D97-AF65-F5344CB8AC3E}">
        <p14:creationId xmlns:p14="http://schemas.microsoft.com/office/powerpoint/2010/main" val="77333694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6C63D40-A987-C4FB-3782-20464F77BD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" name="Zástupný obsah 4" descr="Obsah obrázku houba, Jedlá houba, Pečárkovité, tráva&#10;&#10;Popis byl vytvořen automaticky">
            <a:extLst>
              <a:ext uri="{FF2B5EF4-FFF2-40B4-BE49-F238E27FC236}">
                <a16:creationId xmlns:a16="http://schemas.microsoft.com/office/drawing/2014/main" id="{CA92FD04-99BA-DE50-EA03-BD5994F5BC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0422" y="140853"/>
            <a:ext cx="2248433" cy="2997911"/>
          </a:xfrm>
        </p:spPr>
      </p:pic>
      <p:pic>
        <p:nvPicPr>
          <p:cNvPr id="7" name="Obrázek 6" descr="Obsah obrázku houba, strom, pečárka, venku&#10;&#10;Popis byl vytvořen automaticky">
            <a:extLst>
              <a:ext uri="{FF2B5EF4-FFF2-40B4-BE49-F238E27FC236}">
                <a16:creationId xmlns:a16="http://schemas.microsoft.com/office/drawing/2014/main" id="{2C55B40E-0462-E021-8BCE-94D791CAAA5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51"/>
          <a:stretch/>
        </p:blipFill>
        <p:spPr>
          <a:xfrm flipH="1">
            <a:off x="91767" y="148849"/>
            <a:ext cx="1752246" cy="2981922"/>
          </a:xfrm>
          <a:prstGeom prst="rect">
            <a:avLst/>
          </a:prstGeom>
        </p:spPr>
      </p:pic>
      <p:pic>
        <p:nvPicPr>
          <p:cNvPr id="9" name="Obrázek 8" descr="Obsah obrázku houba, tráva, venku, strom&#10;&#10;Popis byl vytvořen automaticky">
            <a:extLst>
              <a:ext uri="{FF2B5EF4-FFF2-40B4-BE49-F238E27FC236}">
                <a16:creationId xmlns:a16="http://schemas.microsoft.com/office/drawing/2014/main" id="{BE93B690-8B54-DA66-2525-9BA244E1245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1515" y="3646809"/>
            <a:ext cx="2149477" cy="2865969"/>
          </a:xfrm>
          <a:prstGeom prst="rect">
            <a:avLst/>
          </a:prstGeom>
        </p:spPr>
      </p:pic>
      <p:pic>
        <p:nvPicPr>
          <p:cNvPr id="11" name="Obrázek 10" descr="Obsah obrázku houba, strom, venku, Jedlá houba&#10;&#10;Popis byl vytvořen automaticky">
            <a:extLst>
              <a:ext uri="{FF2B5EF4-FFF2-40B4-BE49-F238E27FC236}">
                <a16:creationId xmlns:a16="http://schemas.microsoft.com/office/drawing/2014/main" id="{6412E8AE-262F-FBF9-BB94-F0BDBC861AA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81"/>
          <a:stretch/>
        </p:blipFill>
        <p:spPr>
          <a:xfrm>
            <a:off x="4314138" y="159192"/>
            <a:ext cx="2118447" cy="2997909"/>
          </a:xfrm>
          <a:prstGeom prst="rect">
            <a:avLst/>
          </a:prstGeom>
        </p:spPr>
      </p:pic>
      <p:pic>
        <p:nvPicPr>
          <p:cNvPr id="13" name="Obrázek 12" descr="Obsah obrázku houba, strom, venku, tráva&#10;&#10;Popis byl vytvořen automaticky">
            <a:extLst>
              <a:ext uri="{FF2B5EF4-FFF2-40B4-BE49-F238E27FC236}">
                <a16:creationId xmlns:a16="http://schemas.microsoft.com/office/drawing/2014/main" id="{7595435A-0F90-E3E6-306B-11BEE026A78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0650" y="3661984"/>
            <a:ext cx="2149477" cy="2865969"/>
          </a:xfrm>
          <a:prstGeom prst="rect">
            <a:avLst/>
          </a:prstGeom>
        </p:spPr>
      </p:pic>
      <p:pic>
        <p:nvPicPr>
          <p:cNvPr id="15" name="Obrázek 14" descr="Obsah obrázku houba, strom, venku, Jedlá houba&#10;&#10;Popis byl vytvořen automaticky">
            <a:extLst>
              <a:ext uri="{FF2B5EF4-FFF2-40B4-BE49-F238E27FC236}">
                <a16:creationId xmlns:a16="http://schemas.microsoft.com/office/drawing/2014/main" id="{F5C0801D-FA33-22CD-1E7A-B5E8A3B29CC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5893" y="148849"/>
            <a:ext cx="2248432" cy="2997909"/>
          </a:xfrm>
          <a:prstGeom prst="rect">
            <a:avLst/>
          </a:prstGeom>
        </p:spPr>
      </p:pic>
      <p:pic>
        <p:nvPicPr>
          <p:cNvPr id="17" name="Obrázek 16" descr="Obsah obrázku houba, strom, rostlina, Jedlá houba&#10;&#10;Popis byl vytvořen automaticky">
            <a:extLst>
              <a:ext uri="{FF2B5EF4-FFF2-40B4-BE49-F238E27FC236}">
                <a16:creationId xmlns:a16="http://schemas.microsoft.com/office/drawing/2014/main" id="{25B97775-EF6F-D8F3-6613-83F9CEF1DEF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77" t="5484" r="24072" b="1510"/>
          <a:stretch/>
        </p:blipFill>
        <p:spPr>
          <a:xfrm>
            <a:off x="8899785" y="148849"/>
            <a:ext cx="3141254" cy="6370315"/>
          </a:xfrm>
          <a:prstGeom prst="rect">
            <a:avLst/>
          </a:prstGeom>
        </p:spPr>
      </p:pic>
      <p:pic>
        <p:nvPicPr>
          <p:cNvPr id="19" name="Obrázek 18" descr="Obsah obrázku houba, strom, venku, Jedlá houba&#10;&#10;Popis byl vytvořen automaticky">
            <a:extLst>
              <a:ext uri="{FF2B5EF4-FFF2-40B4-BE49-F238E27FC236}">
                <a16:creationId xmlns:a16="http://schemas.microsoft.com/office/drawing/2014/main" id="{1B4EC8BF-EB9F-98A7-7B7D-7ADED820074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4662" y="3646809"/>
            <a:ext cx="2149476" cy="2865968"/>
          </a:xfrm>
          <a:prstGeom prst="rect">
            <a:avLst/>
          </a:prstGeom>
        </p:spPr>
      </p:pic>
      <p:pic>
        <p:nvPicPr>
          <p:cNvPr id="21" name="Obrázek 20" descr="Obsah obrázku houba, venku, Jedlá houba, rostlina&#10;&#10;Popis byl vytvořen automaticky">
            <a:extLst>
              <a:ext uri="{FF2B5EF4-FFF2-40B4-BE49-F238E27FC236}">
                <a16:creationId xmlns:a16="http://schemas.microsoft.com/office/drawing/2014/main" id="{D2623447-D33B-D696-970E-375008A41AD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7" r="1493"/>
          <a:stretch/>
        </p:blipFill>
        <p:spPr>
          <a:xfrm>
            <a:off x="146819" y="3646809"/>
            <a:ext cx="1945892" cy="2865968"/>
          </a:xfrm>
          <a:prstGeom prst="rect">
            <a:avLst/>
          </a:prstGeom>
        </p:spPr>
      </p:pic>
      <p:sp>
        <p:nvSpPr>
          <p:cNvPr id="22" name="TextovéPole 21">
            <a:extLst>
              <a:ext uri="{FF2B5EF4-FFF2-40B4-BE49-F238E27FC236}">
                <a16:creationId xmlns:a16="http://schemas.microsoft.com/office/drawing/2014/main" id="{2E5F6242-B351-969C-BD84-98CEEF967E2D}"/>
              </a:ext>
            </a:extLst>
          </p:cNvPr>
          <p:cNvSpPr txBox="1"/>
          <p:nvPr/>
        </p:nvSpPr>
        <p:spPr>
          <a:xfrm>
            <a:off x="91767" y="3138764"/>
            <a:ext cx="16872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b="1" dirty="0">
                <a:solidFill>
                  <a:schemeClr val="accent2">
                    <a:lumMod val="50000"/>
                  </a:schemeClr>
                </a:solidFill>
              </a:rPr>
              <a:t>muchomůrka červená</a:t>
            </a:r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7324BEFE-AD98-BB62-8C72-59D2352C919E}"/>
              </a:ext>
            </a:extLst>
          </p:cNvPr>
          <p:cNvSpPr txBox="1"/>
          <p:nvPr/>
        </p:nvSpPr>
        <p:spPr>
          <a:xfrm>
            <a:off x="1938113" y="3178676"/>
            <a:ext cx="22562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b="1" dirty="0">
                <a:solidFill>
                  <a:schemeClr val="accent2">
                    <a:lumMod val="50000"/>
                  </a:schemeClr>
                </a:solidFill>
              </a:rPr>
              <a:t>šupinovka kostrbatá</a:t>
            </a:r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3C8E9471-FE72-A45C-8CA1-2D8785D730E6}"/>
              </a:ext>
            </a:extLst>
          </p:cNvPr>
          <p:cNvSpPr txBox="1"/>
          <p:nvPr/>
        </p:nvSpPr>
        <p:spPr>
          <a:xfrm>
            <a:off x="4313784" y="3157102"/>
            <a:ext cx="21494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b="1" dirty="0">
                <a:solidFill>
                  <a:schemeClr val="accent2">
                    <a:lumMod val="50000"/>
                  </a:schemeClr>
                </a:solidFill>
              </a:rPr>
              <a:t>suchohřib hnědý</a:t>
            </a:r>
          </a:p>
        </p:txBody>
      </p:sp>
      <p:sp>
        <p:nvSpPr>
          <p:cNvPr id="25" name="TextovéPole 24">
            <a:extLst>
              <a:ext uri="{FF2B5EF4-FFF2-40B4-BE49-F238E27FC236}">
                <a16:creationId xmlns:a16="http://schemas.microsoft.com/office/drawing/2014/main" id="{EAF8C419-15DE-99D9-E566-1BC5D6346E4A}"/>
              </a:ext>
            </a:extLst>
          </p:cNvPr>
          <p:cNvSpPr txBox="1"/>
          <p:nvPr/>
        </p:nvSpPr>
        <p:spPr>
          <a:xfrm>
            <a:off x="6521934" y="3130771"/>
            <a:ext cx="22565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b="1" dirty="0">
                <a:solidFill>
                  <a:schemeClr val="accent2">
                    <a:lumMod val="50000"/>
                  </a:schemeClr>
                </a:solidFill>
              </a:rPr>
              <a:t>křemenáč osikový</a:t>
            </a:r>
          </a:p>
        </p:txBody>
      </p:sp>
      <p:sp>
        <p:nvSpPr>
          <p:cNvPr id="26" name="TextovéPole 25">
            <a:extLst>
              <a:ext uri="{FF2B5EF4-FFF2-40B4-BE49-F238E27FC236}">
                <a16:creationId xmlns:a16="http://schemas.microsoft.com/office/drawing/2014/main" id="{D2D5C2DF-0DA3-B9D5-7934-4E5999253F18}"/>
              </a:ext>
            </a:extLst>
          </p:cNvPr>
          <p:cNvSpPr txBox="1"/>
          <p:nvPr/>
        </p:nvSpPr>
        <p:spPr>
          <a:xfrm>
            <a:off x="146819" y="6512777"/>
            <a:ext cx="19722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b="1" dirty="0">
                <a:solidFill>
                  <a:schemeClr val="accent2">
                    <a:lumMod val="50000"/>
                  </a:schemeClr>
                </a:solidFill>
              </a:rPr>
              <a:t>hřib kovář</a:t>
            </a:r>
          </a:p>
        </p:txBody>
      </p:sp>
      <p:sp>
        <p:nvSpPr>
          <p:cNvPr id="27" name="TextovéPole 26">
            <a:extLst>
              <a:ext uri="{FF2B5EF4-FFF2-40B4-BE49-F238E27FC236}">
                <a16:creationId xmlns:a16="http://schemas.microsoft.com/office/drawing/2014/main" id="{6006A750-6D32-D72E-580B-45D14579EAC6}"/>
              </a:ext>
            </a:extLst>
          </p:cNvPr>
          <p:cNvSpPr txBox="1"/>
          <p:nvPr/>
        </p:nvSpPr>
        <p:spPr>
          <a:xfrm>
            <a:off x="2164662" y="6512777"/>
            <a:ext cx="21178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b="1" dirty="0">
                <a:solidFill>
                  <a:schemeClr val="accent2">
                    <a:lumMod val="50000"/>
                  </a:schemeClr>
                </a:solidFill>
              </a:rPr>
              <a:t>šafránka červenožlutá</a:t>
            </a:r>
          </a:p>
        </p:txBody>
      </p:sp>
      <p:sp>
        <p:nvSpPr>
          <p:cNvPr id="28" name="TextovéPole 27">
            <a:extLst>
              <a:ext uri="{FF2B5EF4-FFF2-40B4-BE49-F238E27FC236}">
                <a16:creationId xmlns:a16="http://schemas.microsoft.com/office/drawing/2014/main" id="{2BEF64C7-9983-243E-DDDC-765730CA24EB}"/>
              </a:ext>
            </a:extLst>
          </p:cNvPr>
          <p:cNvSpPr txBox="1"/>
          <p:nvPr/>
        </p:nvSpPr>
        <p:spPr>
          <a:xfrm>
            <a:off x="4401515" y="6512777"/>
            <a:ext cx="21494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b="1" dirty="0">
                <a:solidFill>
                  <a:schemeClr val="accent2">
                    <a:lumMod val="50000"/>
                  </a:schemeClr>
                </a:solidFill>
              </a:rPr>
              <a:t>čirůvka </a:t>
            </a:r>
            <a:r>
              <a:rPr lang="cs-CZ" sz="1400" b="1" dirty="0" err="1">
                <a:solidFill>
                  <a:schemeClr val="accent2">
                    <a:lumMod val="50000"/>
                  </a:schemeClr>
                </a:solidFill>
              </a:rPr>
              <a:t>havelka</a:t>
            </a:r>
            <a:endParaRPr lang="cs-CZ" sz="1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9" name="TextovéPole 28">
            <a:extLst>
              <a:ext uri="{FF2B5EF4-FFF2-40B4-BE49-F238E27FC236}">
                <a16:creationId xmlns:a16="http://schemas.microsoft.com/office/drawing/2014/main" id="{87FA396F-CFA7-55B9-439C-9417CE5B5588}"/>
              </a:ext>
            </a:extLst>
          </p:cNvPr>
          <p:cNvSpPr txBox="1"/>
          <p:nvPr/>
        </p:nvSpPr>
        <p:spPr>
          <a:xfrm>
            <a:off x="6629026" y="6512777"/>
            <a:ext cx="21494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b="1" dirty="0">
                <a:solidFill>
                  <a:schemeClr val="accent2">
                    <a:lumMod val="50000"/>
                  </a:schemeClr>
                </a:solidFill>
              </a:rPr>
              <a:t>hřib smrkový</a:t>
            </a:r>
          </a:p>
        </p:txBody>
      </p:sp>
      <p:sp>
        <p:nvSpPr>
          <p:cNvPr id="30" name="TextovéPole 29">
            <a:extLst>
              <a:ext uri="{FF2B5EF4-FFF2-40B4-BE49-F238E27FC236}">
                <a16:creationId xmlns:a16="http://schemas.microsoft.com/office/drawing/2014/main" id="{4C7FA796-B34E-6559-A000-D986D69EC145}"/>
              </a:ext>
            </a:extLst>
          </p:cNvPr>
          <p:cNvSpPr txBox="1"/>
          <p:nvPr/>
        </p:nvSpPr>
        <p:spPr>
          <a:xfrm>
            <a:off x="8899785" y="6527953"/>
            <a:ext cx="31412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b="1" dirty="0">
                <a:solidFill>
                  <a:schemeClr val="accent2">
                    <a:lumMod val="50000"/>
                  </a:schemeClr>
                </a:solidFill>
              </a:rPr>
              <a:t>křemenáč borový</a:t>
            </a:r>
          </a:p>
        </p:txBody>
      </p:sp>
    </p:spTree>
    <p:extLst>
      <p:ext uri="{BB962C8B-B14F-4D97-AF65-F5344CB8AC3E}">
        <p14:creationId xmlns:p14="http://schemas.microsoft.com/office/powerpoint/2010/main" val="332937575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9448800" y="4853354"/>
            <a:ext cx="26025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>
                <a:solidFill>
                  <a:schemeClr val="accent2">
                    <a:lumMod val="50000"/>
                  </a:schemeClr>
                </a:solidFill>
              </a:rPr>
              <a:t>DĚKUJI ZA POZORNOST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57" y="19537"/>
            <a:ext cx="9117951" cy="6838463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11514438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7831" y="343404"/>
            <a:ext cx="4699340" cy="6265787"/>
          </a:xfrm>
        </p:spPr>
      </p:pic>
      <p:sp>
        <p:nvSpPr>
          <p:cNvPr id="2" name="TextovéPole 1"/>
          <p:cNvSpPr txBox="1"/>
          <p:nvPr/>
        </p:nvSpPr>
        <p:spPr>
          <a:xfrm>
            <a:off x="1068701" y="352366"/>
            <a:ext cx="5027299" cy="624786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cs-CZ" sz="1600" dirty="0">
                <a:solidFill>
                  <a:schemeClr val="accent2">
                    <a:lumMod val="50000"/>
                  </a:schemeClr>
                </a:solidFill>
              </a:rPr>
              <a:t>Za </a:t>
            </a:r>
            <a:r>
              <a:rPr lang="cs-CZ" sz="1600" b="1" dirty="0">
                <a:solidFill>
                  <a:schemeClr val="accent2">
                    <a:lumMod val="50000"/>
                  </a:schemeClr>
                </a:solidFill>
              </a:rPr>
              <a:t>prameniště </a:t>
            </a:r>
            <a:r>
              <a:rPr lang="cs-CZ" sz="1600" b="1" dirty="0" err="1">
                <a:solidFill>
                  <a:schemeClr val="accent2">
                    <a:lumMod val="50000"/>
                  </a:schemeClr>
                </a:solidFill>
              </a:rPr>
              <a:t>Šitbořského</a:t>
            </a:r>
            <a:r>
              <a:rPr lang="cs-CZ" sz="1600" b="1" dirty="0">
                <a:solidFill>
                  <a:schemeClr val="accent2">
                    <a:lumMod val="50000"/>
                  </a:schemeClr>
                </a:solidFill>
              </a:rPr>
              <a:t> potoka </a:t>
            </a:r>
            <a:r>
              <a:rPr lang="cs-CZ" sz="1600" dirty="0">
                <a:solidFill>
                  <a:schemeClr val="accent2">
                    <a:lumMod val="50000"/>
                  </a:schemeClr>
                </a:solidFill>
              </a:rPr>
              <a:t>považujeme rašelinnou louku a navazující (rašelinné) smrčiny JV od kóty 784 m n. m. Dříve sem voda přitékala i potůčkem z vyšších poloh svahu </a:t>
            </a:r>
            <a:r>
              <a:rPr lang="cs-CZ" sz="1600" dirty="0" err="1">
                <a:solidFill>
                  <a:schemeClr val="accent2">
                    <a:lumMod val="50000"/>
                  </a:schemeClr>
                </a:solidFill>
              </a:rPr>
              <a:t>Dyleně</a:t>
            </a:r>
            <a:r>
              <a:rPr lang="cs-CZ" sz="1600" dirty="0">
                <a:solidFill>
                  <a:schemeClr val="accent2">
                    <a:lumMod val="50000"/>
                  </a:schemeClr>
                </a:solidFill>
              </a:rPr>
              <a:t>, v posledním desetiletí koryto přítoku zcela vyschlo (?). Někdy na přelomu milénia došlo k prohloubení koryta potoka s cílem odvodnit okolní lesní porost, následně zásahem ochrany přírody bylo koryto v místech rašeliniště hrázkováno. Dlouhodobý pokles vlhkosti biotopu však nebyl zastaven, což lze odvodit  z invaze </a:t>
            </a:r>
            <a:r>
              <a:rPr lang="cs-CZ" sz="1600" b="1" dirty="0" err="1">
                <a:solidFill>
                  <a:schemeClr val="accent2">
                    <a:lumMod val="50000"/>
                  </a:schemeClr>
                </a:solidFill>
              </a:rPr>
              <a:t>bezkolence</a:t>
            </a:r>
            <a:r>
              <a:rPr lang="cs-CZ" sz="1600" b="1" dirty="0">
                <a:solidFill>
                  <a:schemeClr val="accent2">
                    <a:lumMod val="50000"/>
                  </a:schemeClr>
                </a:solidFill>
              </a:rPr>
              <a:t> modrého (</a:t>
            </a:r>
            <a:r>
              <a:rPr lang="cs-CZ" sz="1600" b="1" i="1" dirty="0" err="1">
                <a:solidFill>
                  <a:schemeClr val="accent2">
                    <a:lumMod val="50000"/>
                  </a:schemeClr>
                </a:solidFill>
              </a:rPr>
              <a:t>Molinia</a:t>
            </a:r>
            <a:r>
              <a:rPr lang="cs-CZ" sz="1600" b="1" i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cs-CZ" sz="1600" b="1" i="1" dirty="0" err="1">
                <a:solidFill>
                  <a:schemeClr val="accent2">
                    <a:lumMod val="50000"/>
                  </a:schemeClr>
                </a:solidFill>
              </a:rPr>
              <a:t>caerulea</a:t>
            </a:r>
            <a:r>
              <a:rPr lang="cs-CZ" sz="1600" b="1" dirty="0">
                <a:solidFill>
                  <a:schemeClr val="accent2">
                    <a:lumMod val="50000"/>
                  </a:schemeClr>
                </a:solidFill>
              </a:rPr>
              <a:t>)</a:t>
            </a:r>
            <a:r>
              <a:rPr lang="cs-CZ" sz="1600" dirty="0">
                <a:solidFill>
                  <a:schemeClr val="accent2">
                    <a:lumMod val="50000"/>
                  </a:schemeClr>
                </a:solidFill>
              </a:rPr>
              <a:t>, který dnes porůstá téměř celé rašelinné bezlesí. V ploše se nachází několik drobných depresí občasně zaplavovaných vodou s výskytem </a:t>
            </a:r>
            <a:r>
              <a:rPr lang="cs-CZ" sz="1600" b="1" dirty="0">
                <a:solidFill>
                  <a:schemeClr val="accent2">
                    <a:lumMod val="50000"/>
                  </a:schemeClr>
                </a:solidFill>
              </a:rPr>
              <a:t>rosnatky okrouhlolisté (</a:t>
            </a:r>
            <a:r>
              <a:rPr lang="cs-CZ" sz="1600" b="1" i="1" dirty="0" err="1">
                <a:solidFill>
                  <a:schemeClr val="accent2">
                    <a:lumMod val="50000"/>
                  </a:schemeClr>
                </a:solidFill>
              </a:rPr>
              <a:t>Drosera</a:t>
            </a:r>
            <a:r>
              <a:rPr lang="cs-CZ" sz="1600" b="1" i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cs-CZ" sz="1600" b="1" i="1" dirty="0" err="1">
                <a:solidFill>
                  <a:schemeClr val="accent2">
                    <a:lumMod val="50000"/>
                  </a:schemeClr>
                </a:solidFill>
              </a:rPr>
              <a:t>rotundifolia</a:t>
            </a:r>
            <a:r>
              <a:rPr lang="cs-CZ" sz="1600" b="1" dirty="0">
                <a:solidFill>
                  <a:schemeClr val="accent2">
                    <a:lumMod val="50000"/>
                  </a:schemeClr>
                </a:solidFill>
              </a:rPr>
              <a:t>)</a:t>
            </a:r>
            <a:r>
              <a:rPr lang="cs-CZ" sz="1600" dirty="0">
                <a:solidFill>
                  <a:schemeClr val="accent2">
                    <a:lumMod val="50000"/>
                  </a:schemeClr>
                </a:solidFill>
              </a:rPr>
              <a:t>. Z dalších rašelinných druhů tu rostou např. </a:t>
            </a:r>
            <a:r>
              <a:rPr lang="cs-CZ" sz="1600" b="1" dirty="0">
                <a:solidFill>
                  <a:schemeClr val="accent2">
                    <a:lumMod val="50000"/>
                  </a:schemeClr>
                </a:solidFill>
              </a:rPr>
              <a:t>klikva bahenní (</a:t>
            </a:r>
            <a:r>
              <a:rPr lang="cs-CZ" sz="1600" b="1" i="1" dirty="0" err="1">
                <a:solidFill>
                  <a:schemeClr val="accent2">
                    <a:lumMod val="50000"/>
                  </a:schemeClr>
                </a:solidFill>
              </a:rPr>
              <a:t>Oxycoccus</a:t>
            </a:r>
            <a:r>
              <a:rPr lang="cs-CZ" sz="1600" b="1" i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cs-CZ" sz="1600" b="1" i="1" dirty="0" err="1">
                <a:solidFill>
                  <a:schemeClr val="accent2">
                    <a:lumMod val="50000"/>
                  </a:schemeClr>
                </a:solidFill>
              </a:rPr>
              <a:t>palustris</a:t>
            </a:r>
            <a:r>
              <a:rPr lang="cs-CZ" sz="1600" b="1" dirty="0">
                <a:solidFill>
                  <a:schemeClr val="accent2">
                    <a:lumMod val="50000"/>
                  </a:schemeClr>
                </a:solidFill>
              </a:rPr>
              <a:t>)</a:t>
            </a:r>
            <a:r>
              <a:rPr lang="cs-CZ" sz="1600" dirty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cs-CZ" sz="1600" b="1" dirty="0">
                <a:solidFill>
                  <a:schemeClr val="accent2">
                    <a:lumMod val="50000"/>
                  </a:schemeClr>
                </a:solidFill>
              </a:rPr>
              <a:t>vlochyně bahenní (</a:t>
            </a:r>
            <a:r>
              <a:rPr lang="cs-CZ" sz="1600" b="1" i="1" dirty="0" err="1">
                <a:solidFill>
                  <a:schemeClr val="accent2">
                    <a:lumMod val="50000"/>
                  </a:schemeClr>
                </a:solidFill>
              </a:rPr>
              <a:t>Vaccinium</a:t>
            </a:r>
            <a:r>
              <a:rPr lang="cs-CZ" sz="1600" b="1" i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cs-CZ" sz="1600" b="1" i="1" dirty="0" err="1">
                <a:solidFill>
                  <a:schemeClr val="accent2">
                    <a:lumMod val="50000"/>
                  </a:schemeClr>
                </a:solidFill>
              </a:rPr>
              <a:t>uliginosum</a:t>
            </a:r>
            <a:r>
              <a:rPr lang="cs-CZ" sz="1600" b="1" dirty="0">
                <a:solidFill>
                  <a:schemeClr val="accent2">
                    <a:lumMod val="50000"/>
                  </a:schemeClr>
                </a:solidFill>
              </a:rPr>
              <a:t>), suchopýry (</a:t>
            </a:r>
            <a:r>
              <a:rPr lang="cs-CZ" sz="1600" b="1" i="1" dirty="0" err="1">
                <a:solidFill>
                  <a:schemeClr val="accent2">
                    <a:lumMod val="50000"/>
                  </a:schemeClr>
                </a:solidFill>
              </a:rPr>
              <a:t>Eriophorum</a:t>
            </a:r>
            <a:r>
              <a:rPr lang="cs-CZ" sz="1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cs-CZ" sz="1600" b="1" dirty="0" err="1">
                <a:solidFill>
                  <a:schemeClr val="accent2">
                    <a:lumMod val="50000"/>
                  </a:schemeClr>
                </a:solidFill>
              </a:rPr>
              <a:t>sp</a:t>
            </a:r>
            <a:r>
              <a:rPr lang="cs-CZ" sz="1600" b="1" dirty="0">
                <a:solidFill>
                  <a:schemeClr val="accent2">
                    <a:lumMod val="50000"/>
                  </a:schemeClr>
                </a:solidFill>
              </a:rPr>
              <a:t>.). </a:t>
            </a:r>
            <a:r>
              <a:rPr lang="cs-CZ" sz="1600" dirty="0">
                <a:solidFill>
                  <a:schemeClr val="accent2">
                    <a:lumMod val="50000"/>
                  </a:schemeClr>
                </a:solidFill>
              </a:rPr>
              <a:t>Městský úřad Mariánské Lázně zajištuje průběžně péči o území, v poslední době zejména pravidelné kosení ( 1 x za 2 roky). </a:t>
            </a:r>
          </a:p>
          <a:p>
            <a:pPr algn="just"/>
            <a:endParaRPr lang="cs-CZ" sz="1600" dirty="0">
              <a:solidFill>
                <a:schemeClr val="accent2">
                  <a:lumMod val="50000"/>
                </a:schemeClr>
              </a:solidFill>
            </a:endParaRPr>
          </a:p>
          <a:p>
            <a:pPr algn="just"/>
            <a:r>
              <a:rPr lang="cs-CZ" sz="1600" b="1" dirty="0" err="1">
                <a:solidFill>
                  <a:schemeClr val="accent2">
                    <a:lumMod val="50000"/>
                  </a:schemeClr>
                </a:solidFill>
              </a:rPr>
              <a:t>Šitbořský</a:t>
            </a:r>
            <a:r>
              <a:rPr lang="cs-CZ" sz="1600" b="1" dirty="0">
                <a:solidFill>
                  <a:schemeClr val="accent2">
                    <a:lumMod val="50000"/>
                  </a:schemeClr>
                </a:solidFill>
              </a:rPr>
              <a:t> potok </a:t>
            </a:r>
            <a:r>
              <a:rPr lang="cs-CZ" sz="1600" dirty="0">
                <a:solidFill>
                  <a:schemeClr val="accent2">
                    <a:lumMod val="50000"/>
                  </a:schemeClr>
                </a:solidFill>
              </a:rPr>
              <a:t>pod prameništěm protéká hlubokým údolím mezi Středním vrchem (740 m n. m.) a lesním hřebenem západně od Vysoké, který též dosahuje nadmořských výšek přes 700 m. Vlhké  a chladnější údolí má horský ráz, běžná je zde  např. kapradina </a:t>
            </a:r>
            <a:r>
              <a:rPr lang="cs-CZ" sz="1600" b="1" dirty="0">
                <a:solidFill>
                  <a:schemeClr val="accent2">
                    <a:lumMod val="50000"/>
                  </a:schemeClr>
                </a:solidFill>
              </a:rPr>
              <a:t>žebrovice různolistá (</a:t>
            </a:r>
            <a:r>
              <a:rPr lang="cs-CZ" sz="1600" b="1" i="1" dirty="0" err="1">
                <a:solidFill>
                  <a:schemeClr val="accent2">
                    <a:lumMod val="50000"/>
                  </a:schemeClr>
                </a:solidFill>
              </a:rPr>
              <a:t>Blechnum</a:t>
            </a:r>
            <a:r>
              <a:rPr lang="cs-CZ" sz="1600" b="1" i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cs-CZ" sz="1600" b="1" i="1" dirty="0" err="1">
                <a:solidFill>
                  <a:schemeClr val="accent2">
                    <a:lumMod val="50000"/>
                  </a:schemeClr>
                </a:solidFill>
              </a:rPr>
              <a:t>spicant</a:t>
            </a:r>
            <a:r>
              <a:rPr lang="cs-CZ" sz="1600" b="1" dirty="0">
                <a:solidFill>
                  <a:schemeClr val="accent2">
                    <a:lumMod val="50000"/>
                  </a:schemeClr>
                </a:solidFill>
              </a:rPr>
              <a:t>)</a:t>
            </a:r>
            <a:r>
              <a:rPr lang="cs-CZ" sz="1600" dirty="0">
                <a:solidFill>
                  <a:schemeClr val="accent2">
                    <a:lumMod val="50000"/>
                  </a:schemeClr>
                </a:solidFill>
              </a:rPr>
              <a:t>.  </a:t>
            </a:r>
          </a:p>
        </p:txBody>
      </p:sp>
    </p:spTree>
    <p:extLst>
      <p:ext uri="{BB962C8B-B14F-4D97-AF65-F5344CB8AC3E}">
        <p14:creationId xmlns:p14="http://schemas.microsoft.com/office/powerpoint/2010/main" val="42487427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208" y="91988"/>
            <a:ext cx="4990753" cy="6654336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0496" y="91988"/>
            <a:ext cx="4990752" cy="665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7980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4127" y="362373"/>
            <a:ext cx="3635393" cy="4847189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9777" y="362372"/>
            <a:ext cx="3635391" cy="4847189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5425" y="362372"/>
            <a:ext cx="4419629" cy="4847189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174127" y="5301842"/>
            <a:ext cx="3575752" cy="3385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1600" dirty="0">
                <a:solidFill>
                  <a:schemeClr val="accent2">
                    <a:lumMod val="50000"/>
                  </a:schemeClr>
                </a:solidFill>
              </a:rPr>
              <a:t>poupata </a:t>
            </a:r>
            <a:r>
              <a:rPr lang="cs-CZ" sz="1600" b="1" dirty="0">
                <a:solidFill>
                  <a:schemeClr val="accent2">
                    <a:lumMod val="50000"/>
                  </a:schemeClr>
                </a:solidFill>
              </a:rPr>
              <a:t>vlochyně bahenní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3909777" y="5301842"/>
            <a:ext cx="3635391" cy="3385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1600" dirty="0">
                <a:solidFill>
                  <a:schemeClr val="accent2">
                    <a:lumMod val="50000"/>
                  </a:schemeClr>
                </a:solidFill>
              </a:rPr>
              <a:t>plod </a:t>
            </a:r>
            <a:r>
              <a:rPr lang="cs-CZ" sz="1600" b="1" dirty="0">
                <a:solidFill>
                  <a:schemeClr val="accent2">
                    <a:lumMod val="50000"/>
                  </a:schemeClr>
                </a:solidFill>
              </a:rPr>
              <a:t>klikvy bahenní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7645425" y="5301842"/>
            <a:ext cx="4419629" cy="3385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1600" dirty="0">
                <a:solidFill>
                  <a:schemeClr val="accent2">
                    <a:lumMod val="50000"/>
                  </a:schemeClr>
                </a:solidFill>
              </a:rPr>
              <a:t>listová růžice </a:t>
            </a:r>
            <a:r>
              <a:rPr lang="cs-CZ" sz="1600" b="1" dirty="0">
                <a:solidFill>
                  <a:schemeClr val="accent2">
                    <a:lumMod val="50000"/>
                  </a:schemeClr>
                </a:solidFill>
              </a:rPr>
              <a:t>rosnatky okrouhlolisté</a:t>
            </a:r>
          </a:p>
        </p:txBody>
      </p:sp>
    </p:spTree>
    <p:extLst>
      <p:ext uri="{BB962C8B-B14F-4D97-AF65-F5344CB8AC3E}">
        <p14:creationId xmlns:p14="http://schemas.microsoft.com/office/powerpoint/2010/main" val="42096933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415" y="160497"/>
            <a:ext cx="8542217" cy="6406662"/>
          </a:xfrm>
          <a:effectLst>
            <a:softEdge rad="635000"/>
          </a:effec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6863" y="222740"/>
            <a:ext cx="2422028" cy="3227581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6863" y="3513994"/>
            <a:ext cx="2422028" cy="3222442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617415" y="6387149"/>
            <a:ext cx="8542217" cy="3385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1600" dirty="0">
                <a:solidFill>
                  <a:schemeClr val="accent2">
                    <a:lumMod val="50000"/>
                  </a:schemeClr>
                </a:solidFill>
              </a:rPr>
              <a:t>Meandrující </a:t>
            </a:r>
            <a:r>
              <a:rPr lang="cs-CZ" sz="1600" b="1" dirty="0" err="1">
                <a:solidFill>
                  <a:schemeClr val="accent2">
                    <a:lumMod val="50000"/>
                  </a:schemeClr>
                </a:solidFill>
              </a:rPr>
              <a:t>Šitbořský</a:t>
            </a:r>
            <a:r>
              <a:rPr lang="cs-CZ" sz="1600" b="1" dirty="0">
                <a:solidFill>
                  <a:schemeClr val="accent2">
                    <a:lumMod val="50000"/>
                  </a:schemeClr>
                </a:solidFill>
              </a:rPr>
              <a:t> potok </a:t>
            </a:r>
            <a:r>
              <a:rPr lang="cs-CZ" sz="1600" dirty="0">
                <a:solidFill>
                  <a:schemeClr val="accent2">
                    <a:lumMod val="50000"/>
                  </a:schemeClr>
                </a:solidFill>
              </a:rPr>
              <a:t>a </a:t>
            </a:r>
            <a:r>
              <a:rPr lang="cs-CZ" sz="1600" b="1" dirty="0">
                <a:solidFill>
                  <a:schemeClr val="accent2">
                    <a:lumMod val="50000"/>
                  </a:schemeClr>
                </a:solidFill>
              </a:rPr>
              <a:t>staré buky z okolního lesa</a:t>
            </a:r>
          </a:p>
        </p:txBody>
      </p:sp>
    </p:spTree>
    <p:extLst>
      <p:ext uri="{BB962C8B-B14F-4D97-AF65-F5344CB8AC3E}">
        <p14:creationId xmlns:p14="http://schemas.microsoft.com/office/powerpoint/2010/main" val="26991817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1" t="5711" b="5650"/>
          <a:stretch/>
        </p:blipFill>
        <p:spPr>
          <a:xfrm>
            <a:off x="2211754" y="127001"/>
            <a:ext cx="9558213" cy="6603998"/>
          </a:xfrm>
        </p:spPr>
      </p:pic>
      <p:sp>
        <p:nvSpPr>
          <p:cNvPr id="5" name="TextovéPole 4"/>
          <p:cNvSpPr txBox="1"/>
          <p:nvPr/>
        </p:nvSpPr>
        <p:spPr>
          <a:xfrm>
            <a:off x="171938" y="5900002"/>
            <a:ext cx="1946032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cs-CZ" sz="1600" b="1" dirty="0">
                <a:solidFill>
                  <a:schemeClr val="accent2">
                    <a:lumMod val="50000"/>
                  </a:schemeClr>
                </a:solidFill>
              </a:rPr>
              <a:t>žebrovice různolistá </a:t>
            </a:r>
            <a:r>
              <a:rPr lang="cs-CZ" sz="1600" dirty="0">
                <a:solidFill>
                  <a:schemeClr val="accent2">
                    <a:lumMod val="50000"/>
                  </a:schemeClr>
                </a:solidFill>
              </a:rPr>
              <a:t>na břehu </a:t>
            </a:r>
            <a:r>
              <a:rPr lang="cs-CZ" sz="1600" dirty="0" err="1">
                <a:solidFill>
                  <a:schemeClr val="accent2">
                    <a:lumMod val="50000"/>
                  </a:schemeClr>
                </a:solidFill>
              </a:rPr>
              <a:t>Šitbořského</a:t>
            </a:r>
            <a:r>
              <a:rPr lang="cs-CZ" sz="1600" dirty="0">
                <a:solidFill>
                  <a:schemeClr val="accent2">
                    <a:lumMod val="50000"/>
                  </a:schemeClr>
                </a:solidFill>
              </a:rPr>
              <a:t> potoka</a:t>
            </a:r>
          </a:p>
        </p:txBody>
      </p:sp>
    </p:spTree>
    <p:extLst>
      <p:ext uri="{BB962C8B-B14F-4D97-AF65-F5344CB8AC3E}">
        <p14:creationId xmlns:p14="http://schemas.microsoft.com/office/powerpoint/2010/main" val="17823414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6" b="2346"/>
          <a:stretch/>
        </p:blipFill>
        <p:spPr>
          <a:xfrm>
            <a:off x="791445" y="1383527"/>
            <a:ext cx="7524865" cy="5328033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1041" y="77560"/>
            <a:ext cx="3060230" cy="2295173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791445" y="77560"/>
            <a:ext cx="7524865" cy="12003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3600" b="1" dirty="0">
                <a:solidFill>
                  <a:schemeClr val="accent2">
                    <a:lumMod val="50000"/>
                  </a:schemeClr>
                </a:solidFill>
              </a:rPr>
              <a:t>RAŠELINIŠTĚ NA HRANICI U BÝVALÉHO OLDŘICHOVA 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1041" y="2292356"/>
            <a:ext cx="3060230" cy="443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838781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883</TotalTime>
  <Words>1682</Words>
  <Application>Microsoft Office PowerPoint</Application>
  <PresentationFormat>Širokoúhlá obrazovka</PresentationFormat>
  <Paragraphs>103</Paragraphs>
  <Slides>39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39</vt:i4>
      </vt:variant>
    </vt:vector>
  </HeadingPairs>
  <TitlesOfParts>
    <vt:vector size="44" baseType="lpstr">
      <vt:lpstr>Arial</vt:lpstr>
      <vt:lpstr>Arial Black</vt:lpstr>
      <vt:lpstr>Calibri</vt:lpstr>
      <vt:lpstr>Calibri Light</vt:lpstr>
      <vt:lpstr>Motiv Office</vt:lpstr>
      <vt:lpstr>Prezentace aplikace PowerPoint</vt:lpstr>
      <vt:lpstr>Prezentace aplikace PowerPoint</vt:lpstr>
      <vt:lpstr>PRAMENIŠTĚ ŠITBOŘSKÉHO POTOKA  A ÚDOLÍ POD STŘEDNÍM VRCHEM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MOKŘAD NA HRANICI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muml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Trégler Miroslav</dc:creator>
  <cp:lastModifiedBy>Trégler Miroslav</cp:lastModifiedBy>
  <cp:revision>111</cp:revision>
  <cp:lastPrinted>2024-06-17T13:22:30Z</cp:lastPrinted>
  <dcterms:created xsi:type="dcterms:W3CDTF">2023-01-16T08:51:44Z</dcterms:created>
  <dcterms:modified xsi:type="dcterms:W3CDTF">2024-08-07T14:57:01Z</dcterms:modified>
</cp:coreProperties>
</file>